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3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4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>
  <p:sldMasterIdLst>
    <p:sldMasterId id="2147483648" r:id="rId1"/>
    <p:sldMasterId id="2147483658" r:id="rId2"/>
    <p:sldMasterId id="2147483667" r:id="rId3"/>
    <p:sldMasterId id="2147483675" r:id="rId4"/>
    <p:sldMasterId id="2147483683" r:id="rId5"/>
  </p:sldMasterIdLst>
  <p:notesMasterIdLst>
    <p:notesMasterId r:id="rId48"/>
  </p:notesMasterIdLst>
  <p:handoutMasterIdLst>
    <p:handoutMasterId r:id="rId49"/>
  </p:handoutMasterIdLst>
  <p:sldIdLst>
    <p:sldId id="949" r:id="rId6"/>
    <p:sldId id="951" r:id="rId7"/>
    <p:sldId id="940" r:id="rId8"/>
    <p:sldId id="1152" r:id="rId9"/>
    <p:sldId id="1169" r:id="rId10"/>
    <p:sldId id="1155" r:id="rId11"/>
    <p:sldId id="1108" r:id="rId12"/>
    <p:sldId id="1163" r:id="rId13"/>
    <p:sldId id="1159" r:id="rId14"/>
    <p:sldId id="1160" r:id="rId15"/>
    <p:sldId id="1161" r:id="rId16"/>
    <p:sldId id="1162" r:id="rId17"/>
    <p:sldId id="1234" r:id="rId18"/>
    <p:sldId id="1235" r:id="rId19"/>
    <p:sldId id="1215" r:id="rId20"/>
    <p:sldId id="1236" r:id="rId21"/>
    <p:sldId id="1237" r:id="rId22"/>
    <p:sldId id="1238" r:id="rId23"/>
    <p:sldId id="1216" r:id="rId24"/>
    <p:sldId id="1176" r:id="rId25"/>
    <p:sldId id="1173" r:id="rId26"/>
    <p:sldId id="1174" r:id="rId27"/>
    <p:sldId id="1211" r:id="rId28"/>
    <p:sldId id="1183" r:id="rId29"/>
    <p:sldId id="1208" r:id="rId30"/>
    <p:sldId id="1212" r:id="rId31"/>
    <p:sldId id="1164" r:id="rId32"/>
    <p:sldId id="1181" r:id="rId33"/>
    <p:sldId id="1195" r:id="rId34"/>
    <p:sldId id="1196" r:id="rId35"/>
    <p:sldId id="1200" r:id="rId36"/>
    <p:sldId id="1191" r:id="rId37"/>
    <p:sldId id="1190" r:id="rId38"/>
    <p:sldId id="1194" r:id="rId39"/>
    <p:sldId id="1146" r:id="rId40"/>
    <p:sldId id="1229" r:id="rId41"/>
    <p:sldId id="1231" r:id="rId42"/>
    <p:sldId id="1232" r:id="rId43"/>
    <p:sldId id="1230" r:id="rId44"/>
    <p:sldId id="1239" r:id="rId45"/>
    <p:sldId id="1105" r:id="rId46"/>
    <p:sldId id="1226" r:id="rId47"/>
  </p:sldIdLst>
  <p:sldSz cx="9144000" cy="6858000" type="screen4x3"/>
  <p:notesSz cx="6858000" cy="9144000"/>
  <p:defaultTextStyle>
    <a:defPPr>
      <a:defRPr lang="en-US"/>
    </a:defPPr>
    <a:lvl1pPr algn="l" defTabSz="912813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5613" indent="1588" algn="l" defTabSz="912813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2813" indent="1588" algn="l" defTabSz="912813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0013" indent="1588" algn="l" defTabSz="912813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7213" indent="1588" algn="l" defTabSz="912813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Kate Bramham" initials="KB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4F558F"/>
    <a:srgbClr val="D1660D"/>
    <a:srgbClr val="DE8400"/>
    <a:srgbClr val="00FF00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918" autoAdjust="0"/>
    <p:restoredTop sz="77442" autoAdjust="0"/>
  </p:normalViewPr>
  <p:slideViewPr>
    <p:cSldViewPr>
      <p:cViewPr varScale="1">
        <p:scale>
          <a:sx n="52" d="100"/>
          <a:sy n="52" d="100"/>
        </p:scale>
        <p:origin x="-1578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834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commentAuthors" Target="commentAuthor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slide" Target="slides/slide36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handoutMaster" Target="handoutMasters/handout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3.xml"/><Relationship Id="rId51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Serum Creatinine</c:v>
                </c:pt>
              </c:strCache>
            </c:strRef>
          </c:tx>
          <c:spPr>
            <a:ln>
              <a:solidFill>
                <a:srgbClr val="336699"/>
              </a:solidFill>
            </a:ln>
          </c:spPr>
          <c:marker>
            <c:symbol val="none"/>
          </c:marker>
          <c:cat>
            <c:strRef>
              <c:f>Sheet1!$A$2:$A$5</c:f>
              <c:strCache>
                <c:ptCount val="4"/>
                <c:pt idx="0">
                  <c:v>Prepregnancy</c:v>
                </c:pt>
                <c:pt idx="1">
                  <c:v>1st Trimester</c:v>
                </c:pt>
                <c:pt idx="2">
                  <c:v>2nd Trimester</c:v>
                </c:pt>
                <c:pt idx="3">
                  <c:v>3rd Trimester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70</c:v>
                </c:pt>
                <c:pt idx="1">
                  <c:v>65</c:v>
                </c:pt>
                <c:pt idx="2">
                  <c:v>50</c:v>
                </c:pt>
                <c:pt idx="3">
                  <c:v>67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Column1</c:v>
                </c:pt>
              </c:strCache>
            </c:strRef>
          </c:tx>
          <c:spPr>
            <a:ln>
              <a:solidFill>
                <a:srgbClr val="0070C0"/>
              </a:solidFill>
            </a:ln>
          </c:spPr>
          <c:marker>
            <c:symbol val="none"/>
          </c:marker>
          <c:cat>
            <c:strRef>
              <c:f>Sheet1!$A$2:$A$5</c:f>
              <c:strCache>
                <c:ptCount val="4"/>
                <c:pt idx="0">
                  <c:v>Prepregnancy</c:v>
                </c:pt>
                <c:pt idx="1">
                  <c:v>1st Trimester</c:v>
                </c:pt>
                <c:pt idx="2">
                  <c:v>2nd Trimester</c:v>
                </c:pt>
                <c:pt idx="3">
                  <c:v>3rd Trimester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120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75892736"/>
        <c:axId val="181927936"/>
      </c:lineChart>
      <c:catAx>
        <c:axId val="17589273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000" baseline="0"/>
            </a:pPr>
            <a:endParaRPr lang="en-US"/>
          </a:p>
        </c:txPr>
        <c:crossAx val="181927936"/>
        <c:crosses val="autoZero"/>
        <c:auto val="1"/>
        <c:lblAlgn val="ctr"/>
        <c:lblOffset val="100"/>
        <c:noMultiLvlLbl val="0"/>
      </c:catAx>
      <c:valAx>
        <c:axId val="18192793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000"/>
            </a:pPr>
            <a:endParaRPr lang="en-US"/>
          </a:p>
        </c:txPr>
        <c:crossAx val="175892736"/>
        <c:crosses val="autoZero"/>
        <c:crossBetween val="between"/>
      </c:valAx>
      <c:spPr>
        <a:noFill/>
        <a:ln w="25376">
          <a:noFill/>
        </a:ln>
      </c:spPr>
    </c:plotArea>
    <c:plotVisOnly val="1"/>
    <c:dispBlanksAs val="gap"/>
    <c:showDLblsOverMax val="0"/>
  </c:chart>
  <c:txPr>
    <a:bodyPr/>
    <a:lstStyle/>
    <a:p>
      <a:pPr>
        <a:defRPr sz="1798"/>
      </a:pPr>
      <a:endParaRPr lang="en-US"/>
    </a:p>
  </c:tx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ea typeface="+mn-ea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515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ea typeface="Arial" charset="0"/>
              </a:defRPr>
            </a:lvl1pPr>
          </a:lstStyle>
          <a:p>
            <a:pPr>
              <a:defRPr/>
            </a:pPr>
            <a:fld id="{786FA3A8-E0B2-4999-A3DE-3490D1691439}" type="datetimeFigureOut">
              <a:rPr lang="en-US"/>
              <a:pPr>
                <a:defRPr/>
              </a:pPr>
              <a:t>10/12/2017</a:t>
            </a:fld>
            <a:endParaRPr lang="en-US"/>
          </a:p>
        </p:txBody>
      </p:sp>
      <p:sp>
        <p:nvSpPr>
          <p:cNvPr id="1515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ea typeface="+mn-ea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515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ea typeface="Arial" charset="0"/>
              </a:defRPr>
            </a:lvl1pPr>
          </a:lstStyle>
          <a:p>
            <a:pPr>
              <a:defRPr/>
            </a:pPr>
            <a:fld id="{C50D0732-A9EE-41C8-8844-67DC0756611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518413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defTabSz="914239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  <a:ea typeface="Arial" charset="0"/>
              </a:defRPr>
            </a:lvl1pPr>
          </a:lstStyle>
          <a:p>
            <a:pPr>
              <a:defRPr/>
            </a:pPr>
            <a:fld id="{92BC0F03-C621-4086-AFE3-8EB389F3A2BF}" type="datetimeFigureOut">
              <a:rPr lang="en-US"/>
              <a:pPr>
                <a:defRPr/>
              </a:pPr>
              <a:t>10/12/2017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GB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GB" noProof="0" smtClean="0"/>
              <a:t>Click to edit Master text styles</a:t>
            </a:r>
          </a:p>
          <a:p>
            <a:pPr lvl="1"/>
            <a:r>
              <a:rPr lang="en-GB" noProof="0" smtClean="0"/>
              <a:t>Second level</a:t>
            </a:r>
          </a:p>
          <a:p>
            <a:pPr lvl="2"/>
            <a:r>
              <a:rPr lang="en-GB" noProof="0" smtClean="0"/>
              <a:t>Third level</a:t>
            </a:r>
          </a:p>
          <a:p>
            <a:pPr lvl="3"/>
            <a:r>
              <a:rPr lang="en-GB" noProof="0" smtClean="0"/>
              <a:t>Fourth level</a:t>
            </a:r>
          </a:p>
          <a:p>
            <a:pPr lvl="4"/>
            <a:r>
              <a:rPr lang="en-GB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defTabSz="914239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  <a:ea typeface="Arial" charset="0"/>
              </a:defRPr>
            </a:lvl1pPr>
          </a:lstStyle>
          <a:p>
            <a:pPr>
              <a:defRPr/>
            </a:pPr>
            <a:fld id="{457E557A-1B9C-4050-AD19-5891A32162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612882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ＭＳ Ｐゴシック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ＭＳ Ｐゴシック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ＭＳ Ｐゴシック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ＭＳ Ｐゴシック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rarerenal.org/cliniian-information/atypical-haemolytic-uraemic-syndrome-ahus-clinician-information/" TargetMode="External"/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62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7354CD5-B3CB-4564-90D3-E9AF132B654F}" type="slidenum">
              <a:rPr lang="en-US"/>
              <a:pPr/>
              <a:t>25</a:t>
            </a:fld>
            <a:endParaRPr lang="en-US"/>
          </a:p>
        </p:txBody>
      </p:sp>
      <p:sp>
        <p:nvSpPr>
          <p:cNvPr id="151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15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Exgenous relaxin mediates NO dependent vasodiation in non-pregnant rats with and without ovaries and in male rats</a:t>
            </a:r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57E557A-1B9C-4050-AD19-5891A32162F3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646442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dirty="0" smtClean="0"/>
              <a:t>First case treated in 2013 in Greece – presented at 16 weeks 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57E557A-1B9C-4050-AD19-5891A32162F3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30971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3187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alt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7106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8819237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95457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453606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50620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Font typeface="+mj-lt"/>
              <a:buAutoNum type="arabicPeriod"/>
            </a:pP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  <a:hlinkClick r:id="rId3"/>
              </a:rPr>
              <a:t>http://rarerenal.org/cliniian-information/atypical-haemolytic-uraemic-syndrome-ahus-clinician-information/</a:t>
            </a:r>
            <a:endParaRPr lang="en-US" sz="1200" dirty="0" smtClean="0">
              <a:solidFill>
                <a:schemeClr val="bg1">
                  <a:lumMod val="50000"/>
                </a:schemeClr>
              </a:solidFill>
            </a:endParaRPr>
          </a:p>
          <a:p>
            <a:pPr marL="228600" indent="-228600">
              <a:buFont typeface="+mj-lt"/>
              <a:buAutoNum type="arabicPeriod"/>
            </a:pPr>
            <a:r>
              <a:rPr lang="en-US" sz="1200" dirty="0" err="1" smtClean="0">
                <a:solidFill>
                  <a:schemeClr val="bg1">
                    <a:lumMod val="50000"/>
                  </a:schemeClr>
                </a:solidFill>
              </a:rPr>
              <a:t>Caprioli</a:t>
            </a: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 J, </a:t>
            </a:r>
            <a:r>
              <a:rPr lang="en-US" sz="1200" dirty="0" err="1" smtClean="0">
                <a:solidFill>
                  <a:schemeClr val="bg1">
                    <a:lumMod val="50000"/>
                  </a:schemeClr>
                </a:solidFill>
              </a:rPr>
              <a:t>Noris</a:t>
            </a: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 M, </a:t>
            </a:r>
            <a:r>
              <a:rPr lang="en-US" sz="1200" dirty="0" err="1" smtClean="0">
                <a:solidFill>
                  <a:schemeClr val="bg1">
                    <a:lumMod val="50000"/>
                  </a:schemeClr>
                </a:solidFill>
              </a:rPr>
              <a:t>Brioschi</a:t>
            </a: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 S, </a:t>
            </a:r>
            <a:r>
              <a:rPr lang="en-US" sz="1200" i="1" dirty="0" smtClean="0">
                <a:solidFill>
                  <a:schemeClr val="bg1">
                    <a:lumMod val="50000"/>
                  </a:schemeClr>
                </a:solidFill>
              </a:rPr>
              <a:t>et al</a:t>
            </a: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.  Genetics of HUS: the impact of MCP, CFH, and IF mutations of clinical presentation, response to treatment and outcome.  </a:t>
            </a:r>
            <a:r>
              <a:rPr lang="en-US" sz="1200" i="1" dirty="0" smtClean="0">
                <a:solidFill>
                  <a:schemeClr val="bg1">
                    <a:lumMod val="50000"/>
                  </a:schemeClr>
                </a:solidFill>
              </a:rPr>
              <a:t>Blood </a:t>
            </a: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2008; 108: 1267-79.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dirty="0" err="1" smtClean="0">
                <a:solidFill>
                  <a:schemeClr val="bg1">
                    <a:lumMod val="50000"/>
                  </a:schemeClr>
                </a:solidFill>
              </a:rPr>
              <a:t>Bresin</a:t>
            </a: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 E, </a:t>
            </a:r>
            <a:r>
              <a:rPr lang="en-US" sz="1200" dirty="0" err="1" smtClean="0">
                <a:solidFill>
                  <a:schemeClr val="bg1">
                    <a:lumMod val="50000"/>
                  </a:schemeClr>
                </a:solidFill>
              </a:rPr>
              <a:t>Daina</a:t>
            </a: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 E, </a:t>
            </a:r>
            <a:r>
              <a:rPr lang="en-US" sz="1200" dirty="0" err="1" smtClean="0">
                <a:solidFill>
                  <a:schemeClr val="bg1">
                    <a:lumMod val="50000"/>
                  </a:schemeClr>
                </a:solidFill>
              </a:rPr>
              <a:t>Noris</a:t>
            </a: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 M, </a:t>
            </a:r>
            <a:r>
              <a:rPr lang="en-US" sz="1200" i="1" dirty="0" smtClean="0">
                <a:solidFill>
                  <a:schemeClr val="bg1">
                    <a:lumMod val="50000"/>
                  </a:schemeClr>
                </a:solidFill>
              </a:rPr>
              <a:t>et al</a:t>
            </a: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.  Outcome of renal transplantation in patients with non-Shiga toxin-associated </a:t>
            </a:r>
            <a:r>
              <a:rPr lang="en-US" sz="1200" dirty="0" err="1" smtClean="0">
                <a:solidFill>
                  <a:schemeClr val="bg1">
                    <a:lumMod val="50000"/>
                  </a:schemeClr>
                </a:solidFill>
              </a:rPr>
              <a:t>haemolytic</a:t>
            </a: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1200" dirty="0" err="1" smtClean="0">
                <a:solidFill>
                  <a:schemeClr val="bg1">
                    <a:lumMod val="50000"/>
                  </a:schemeClr>
                </a:solidFill>
              </a:rPr>
              <a:t>uraemic</a:t>
            </a: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 syndrome: Prognostic significance of genetic background</a:t>
            </a:r>
            <a:r>
              <a:rPr lang="en-US" sz="1200" i="1" dirty="0" smtClean="0">
                <a:solidFill>
                  <a:schemeClr val="bg1">
                    <a:lumMod val="50000"/>
                  </a:schemeClr>
                </a:solidFill>
              </a:rPr>
              <a:t>.  </a:t>
            </a:r>
            <a:r>
              <a:rPr lang="en-US" sz="1200" i="1" dirty="0" err="1" smtClean="0">
                <a:solidFill>
                  <a:schemeClr val="bg1">
                    <a:lumMod val="50000"/>
                  </a:schemeClr>
                </a:solidFill>
              </a:rPr>
              <a:t>Jlin</a:t>
            </a:r>
            <a:r>
              <a:rPr lang="en-US" sz="1200" i="1" dirty="0" smtClean="0">
                <a:solidFill>
                  <a:schemeClr val="bg1">
                    <a:lumMod val="50000"/>
                  </a:schemeClr>
                </a:solidFill>
              </a:rPr>
              <a:t> S Am </a:t>
            </a:r>
            <a:r>
              <a:rPr lang="en-US" sz="1200" i="1" dirty="0" err="1" smtClean="0">
                <a:solidFill>
                  <a:schemeClr val="bg1">
                    <a:lumMod val="50000"/>
                  </a:schemeClr>
                </a:solidFill>
              </a:rPr>
              <a:t>Nephrol</a:t>
            </a:r>
            <a:r>
              <a:rPr lang="en-US" sz="1200" i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2006; 1: 88-99.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57E557A-1B9C-4050-AD19-5891A32162F3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31093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3174C4-6397-4C9B-A6B7-A847804A288F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46371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57E557A-1B9C-4050-AD19-5891A32162F3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30367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David</a:t>
            </a:r>
            <a:r>
              <a:rPr lang="en-GB" baseline="0" dirty="0" smtClean="0"/>
              <a:t> to cover in more detail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57E557A-1B9C-4050-AD19-5891A32162F3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82015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 preferRelativeResize="0"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175" y="-1588"/>
            <a:ext cx="9145588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7827" name="Title Placeholder 1"/>
          <p:cNvSpPr>
            <a:spLocks noGrp="1"/>
          </p:cNvSpPr>
          <p:nvPr>
            <p:ph type="ctrTitle"/>
          </p:nvPr>
        </p:nvSpPr>
        <p:spPr>
          <a:xfrm>
            <a:off x="371475" y="1484313"/>
            <a:ext cx="6072188" cy="1073150"/>
          </a:xfrm>
        </p:spPr>
        <p:txBody>
          <a:bodyPr/>
          <a:lstStyle>
            <a:lvl1pPr>
              <a:defRPr smtClean="0"/>
            </a:lvl1pPr>
          </a:lstStyle>
          <a:p>
            <a:r>
              <a:rPr smtClean="0"/>
              <a:t>Click to edit Master title style</a:t>
            </a:r>
          </a:p>
        </p:txBody>
      </p:sp>
      <p:sp>
        <p:nvSpPr>
          <p:cNvPr id="77828" name="Text Placeholder 2"/>
          <p:cNvSpPr>
            <a:spLocks noGrp="1"/>
          </p:cNvSpPr>
          <p:nvPr>
            <p:ph type="subTitle" idx="1"/>
          </p:nvPr>
        </p:nvSpPr>
        <p:spPr>
          <a:xfrm>
            <a:off x="371475" y="2708275"/>
            <a:ext cx="6072188" cy="712788"/>
          </a:xfrm>
        </p:spPr>
        <p:txBody>
          <a:bodyPr/>
          <a:lstStyle>
            <a:lvl1pPr>
              <a:defRPr b="0" smtClean="0">
                <a:solidFill>
                  <a:schemeClr val="tx2"/>
                </a:solidFill>
              </a:defRPr>
            </a:lvl1pPr>
          </a:lstStyle>
          <a:p>
            <a:r>
              <a:rPr lang="en-GB" smtClean="0"/>
              <a:t>Click to edit Master subtitle style</a:t>
            </a:r>
          </a:p>
        </p:txBody>
      </p:sp>
    </p:spTree>
  </p:cSld>
  <p:clrMapOvr>
    <a:masterClrMapping/>
  </p:clrMapOvr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smtClean="0"/>
              <a:t>Click to edit Master title style</a:t>
            </a:r>
            <a:endParaRPr lang="en-GB" noProof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71475" y="1484313"/>
            <a:ext cx="4129087" cy="4681537"/>
          </a:xfrm>
        </p:spPr>
        <p:txBody>
          <a:bodyPr/>
          <a:lstStyle/>
          <a:p>
            <a:pPr lvl="0"/>
            <a:r>
              <a:rPr lang="en-GB" noProof="0" smtClean="0"/>
              <a:t>Click to edit Master text styles</a:t>
            </a:r>
          </a:p>
          <a:p>
            <a:pPr lvl="1"/>
            <a:r>
              <a:rPr lang="en-GB" noProof="0" smtClean="0"/>
              <a:t>Second level</a:t>
            </a:r>
          </a:p>
          <a:p>
            <a:pPr lvl="2"/>
            <a:r>
              <a:rPr lang="en-GB" noProof="0" smtClean="0"/>
              <a:t>Third level</a:t>
            </a:r>
          </a:p>
          <a:p>
            <a:pPr lvl="3"/>
            <a:r>
              <a:rPr lang="en-GB" noProof="0" smtClean="0"/>
              <a:t>Fourth level</a:t>
            </a:r>
          </a:p>
          <a:p>
            <a:pPr lvl="4"/>
            <a:r>
              <a:rPr lang="en-GB" noProof="0" smtClean="0"/>
              <a:t>Fifth level</a:t>
            </a:r>
            <a:endParaRPr lang="en-GB" noProof="0"/>
          </a:p>
        </p:txBody>
      </p:sp>
      <p:sp>
        <p:nvSpPr>
          <p:cNvPr id="10" name="Content Placeholder 8"/>
          <p:cNvSpPr>
            <a:spLocks noGrp="1"/>
          </p:cNvSpPr>
          <p:nvPr>
            <p:ph sz="quarter" idx="14"/>
          </p:nvPr>
        </p:nvSpPr>
        <p:spPr>
          <a:xfrm>
            <a:off x="4691063" y="1484313"/>
            <a:ext cx="4129087" cy="4681537"/>
          </a:xfrm>
        </p:spPr>
        <p:txBody>
          <a:bodyPr/>
          <a:lstStyle/>
          <a:p>
            <a:pPr lvl="0"/>
            <a:r>
              <a:rPr lang="en-GB" noProof="0" smtClean="0"/>
              <a:t>Click to edit Master text styles</a:t>
            </a:r>
          </a:p>
          <a:p>
            <a:pPr lvl="1"/>
            <a:r>
              <a:rPr lang="en-GB" noProof="0" smtClean="0"/>
              <a:t>Second level</a:t>
            </a:r>
          </a:p>
          <a:p>
            <a:pPr lvl="2"/>
            <a:r>
              <a:rPr lang="en-GB" noProof="0" smtClean="0"/>
              <a:t>Third level</a:t>
            </a:r>
          </a:p>
          <a:p>
            <a:pPr lvl="3"/>
            <a:r>
              <a:rPr lang="en-GB" noProof="0" smtClean="0"/>
              <a:t>Fourth level</a:t>
            </a:r>
          </a:p>
          <a:p>
            <a:pPr lvl="4"/>
            <a:r>
              <a:rPr lang="en-GB" noProof="0" smtClean="0"/>
              <a:t>Fifth level</a:t>
            </a:r>
            <a:endParaRPr lang="en-GB" noProof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11B0A3-2EAE-49CF-97AE-6C7F51BEB338}" type="datetime1">
              <a:rPr lang="en-US"/>
              <a:pPr>
                <a:defRPr/>
              </a:pPr>
              <a:t>10/12/2017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8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Page </a:t>
            </a:r>
            <a:fld id="{EF67BC0C-3244-4F7C-97EF-144156533A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smtClean="0"/>
              <a:t>Click to edit Master title style</a:t>
            </a:r>
            <a:endParaRPr lang="en-GB" noProof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7CCCD4-B4FB-4A0E-BABE-5C99D5B32A50}" type="datetime1">
              <a:rPr lang="en-US"/>
              <a:pPr>
                <a:defRPr/>
              </a:pPr>
              <a:t>10/12/2017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Page </a:t>
            </a:r>
            <a:fld id="{DA40BA81-9C44-4CFB-940B-51EEE3376F3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C155E3-37C7-498F-9433-C5D4D654F8FF}" type="datetime1">
              <a:rPr lang="en-US"/>
              <a:pPr>
                <a:defRPr/>
              </a:pPr>
              <a:t>10/12/2017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Page </a:t>
            </a:r>
            <a:fld id="{9A5F125A-D4B4-409C-A2E1-14AA58876E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516688" y="1484313"/>
            <a:ext cx="2303461" cy="2373315"/>
          </a:xfrm>
        </p:spPr>
        <p:txBody>
          <a:bodyPr rtlCol="0">
            <a:noAutofit/>
          </a:bodyPr>
          <a:lstStyle>
            <a:lvl1pPr marL="0" indent="0">
              <a:buNone/>
              <a:defRPr sz="1200" baseline="0">
                <a:solidFill>
                  <a:schemeClr val="tx2"/>
                </a:solidFill>
              </a:defRPr>
            </a:lvl1pPr>
            <a:lvl2pPr marL="457119" indent="0">
              <a:buNone/>
              <a:defRPr sz="2800"/>
            </a:lvl2pPr>
            <a:lvl3pPr marL="914239" indent="0">
              <a:buNone/>
              <a:defRPr sz="2400"/>
            </a:lvl3pPr>
            <a:lvl4pPr marL="1371358" indent="0">
              <a:buNone/>
              <a:defRPr sz="2000"/>
            </a:lvl4pPr>
            <a:lvl5pPr marL="1828477" indent="0">
              <a:buNone/>
              <a:defRPr sz="2000"/>
            </a:lvl5pPr>
            <a:lvl6pPr marL="2285596" indent="0">
              <a:buNone/>
              <a:defRPr sz="2000"/>
            </a:lvl6pPr>
            <a:lvl7pPr marL="2742716" indent="0">
              <a:buNone/>
              <a:defRPr sz="2000"/>
            </a:lvl7pPr>
            <a:lvl8pPr marL="3199835" indent="0">
              <a:buNone/>
              <a:defRPr sz="2000"/>
            </a:lvl8pPr>
            <a:lvl9pPr marL="3656954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16688" y="3929066"/>
            <a:ext cx="2303462" cy="714380"/>
          </a:xfrm>
        </p:spPr>
        <p:txBody>
          <a:bodyPr/>
          <a:lstStyle>
            <a:lvl1pPr marL="0" indent="0">
              <a:buNone/>
              <a:defRPr sz="1400"/>
            </a:lvl1pPr>
            <a:lvl2pPr marL="457119" indent="0">
              <a:buNone/>
              <a:defRPr sz="1200"/>
            </a:lvl2pPr>
            <a:lvl3pPr marL="914239" indent="0">
              <a:buNone/>
              <a:defRPr sz="1000"/>
            </a:lvl3pPr>
            <a:lvl4pPr marL="1371358" indent="0">
              <a:buNone/>
              <a:defRPr sz="900"/>
            </a:lvl4pPr>
            <a:lvl5pPr marL="1828477" indent="0">
              <a:buNone/>
              <a:defRPr sz="900"/>
            </a:lvl5pPr>
            <a:lvl6pPr marL="2285596" indent="0">
              <a:buNone/>
              <a:defRPr sz="900"/>
            </a:lvl6pPr>
            <a:lvl7pPr marL="2742716" indent="0">
              <a:buNone/>
              <a:defRPr sz="900"/>
            </a:lvl7pPr>
            <a:lvl8pPr marL="3199835" indent="0">
              <a:buNone/>
              <a:defRPr sz="900"/>
            </a:lvl8pPr>
            <a:lvl9pPr marL="3656954" indent="0">
              <a:buNone/>
              <a:defRPr sz="9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smtClean="0"/>
              <a:t>Click to edit Master title style</a:t>
            </a:r>
            <a:endParaRPr lang="en-GB" noProof="0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371475" y="1484313"/>
            <a:ext cx="6000750" cy="4681537"/>
          </a:xfrm>
        </p:spPr>
        <p:txBody>
          <a:bodyPr/>
          <a:lstStyle/>
          <a:p>
            <a:pPr lvl="0"/>
            <a:r>
              <a:rPr lang="en-GB" noProof="0" smtClean="0"/>
              <a:t>Click to edit Master text styles</a:t>
            </a:r>
          </a:p>
          <a:p>
            <a:pPr lvl="1"/>
            <a:r>
              <a:rPr lang="en-GB" noProof="0" smtClean="0"/>
              <a:t>Second level</a:t>
            </a:r>
          </a:p>
          <a:p>
            <a:pPr lvl="2"/>
            <a:r>
              <a:rPr lang="en-GB" noProof="0" smtClean="0"/>
              <a:t>Third level</a:t>
            </a:r>
          </a:p>
          <a:p>
            <a:pPr lvl="3"/>
            <a:r>
              <a:rPr lang="en-GB" noProof="0" smtClean="0"/>
              <a:t>Fourth level</a:t>
            </a:r>
          </a:p>
          <a:p>
            <a:pPr lvl="4"/>
            <a:r>
              <a:rPr lang="en-GB" noProof="0" smtClean="0"/>
              <a:t>Fifth level</a:t>
            </a:r>
            <a:endParaRPr lang="en-GB" noProof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855972-7B5A-44C9-9953-0A14958833EB}" type="datetime1">
              <a:rPr lang="en-US"/>
              <a:pPr>
                <a:defRPr/>
              </a:pPr>
              <a:t>10/12/2017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Page </a:t>
            </a:r>
            <a:fld id="{18A68D73-F490-4F48-8D5D-95EC121F831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1475" y="214313"/>
            <a:ext cx="7558088" cy="6223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1475" y="1484313"/>
            <a:ext cx="6072188" cy="46815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2B9692-3551-4262-987E-F8A9355CFE5C}" type="datetime1">
              <a:rPr lang="en-US"/>
              <a:pPr>
                <a:defRPr/>
              </a:pPr>
              <a:t>10/12/2017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Page </a:t>
            </a:r>
            <a:fld id="{98F295E6-7C94-4B60-9DDD-C6E0067365D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06618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588"/>
            <a:ext cx="9145588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6265" name="Title Placeholder 1"/>
          <p:cNvSpPr>
            <a:spLocks noGrp="1"/>
          </p:cNvSpPr>
          <p:nvPr>
            <p:ph type="ctrTitle"/>
          </p:nvPr>
        </p:nvSpPr>
        <p:spPr>
          <a:xfrm>
            <a:off x="371475" y="1484313"/>
            <a:ext cx="6072188" cy="1073150"/>
          </a:xfrm>
        </p:spPr>
        <p:txBody>
          <a:bodyPr/>
          <a:lstStyle>
            <a:lvl1pPr>
              <a:defRPr smtClean="0"/>
            </a:lvl1pPr>
          </a:lstStyle>
          <a:p>
            <a:r>
              <a:rPr smtClean="0"/>
              <a:t>Click to edit Master title style</a:t>
            </a:r>
          </a:p>
        </p:txBody>
      </p:sp>
      <p:sp>
        <p:nvSpPr>
          <p:cNvPr id="96266" name="Text Placeholder 2"/>
          <p:cNvSpPr>
            <a:spLocks noGrp="1"/>
          </p:cNvSpPr>
          <p:nvPr>
            <p:ph type="subTitle" idx="1"/>
          </p:nvPr>
        </p:nvSpPr>
        <p:spPr>
          <a:xfrm>
            <a:off x="371475" y="2708275"/>
            <a:ext cx="6072188" cy="712788"/>
          </a:xfrm>
          <a:ln algn="ctr"/>
        </p:spPr>
        <p:txBody>
          <a:bodyPr/>
          <a:lstStyle>
            <a:lvl1pPr>
              <a:defRPr b="0" smtClean="0">
                <a:solidFill>
                  <a:schemeClr val="tx2"/>
                </a:solidFill>
              </a:defRPr>
            </a:lvl1pPr>
          </a:lstStyle>
          <a:p>
            <a:r>
              <a:rPr lang="en-GB" smtClean="0"/>
              <a:t>Click to edit Master subtitle style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FF5E04-DAF4-46CD-8F50-84D3847F61AA}" type="datetime1">
              <a:rPr lang="en-US"/>
              <a:pPr>
                <a:defRPr/>
              </a:pPr>
              <a:t>10/12/2017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Page </a:t>
            </a:r>
            <a:fld id="{4B42B61A-F015-4C20-B0A5-A73DA45CBC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hf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1200"/>
              </a:spcBef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 noProof="0" smtClean="0"/>
              <a:t>Click to edit Master text styles</a:t>
            </a:r>
          </a:p>
          <a:p>
            <a:pPr lvl="1"/>
            <a:r>
              <a:rPr lang="en-GB" noProof="0" smtClean="0"/>
              <a:t>Second level</a:t>
            </a:r>
          </a:p>
          <a:p>
            <a:pPr lvl="2"/>
            <a:r>
              <a:rPr lang="en-GB" noProof="0" smtClean="0"/>
              <a:t>Third level</a:t>
            </a:r>
          </a:p>
          <a:p>
            <a:pPr lvl="3"/>
            <a:r>
              <a:rPr lang="en-GB" noProof="0" smtClean="0"/>
              <a:t>Fourth level</a:t>
            </a:r>
          </a:p>
          <a:p>
            <a:pPr lvl="4"/>
            <a:r>
              <a:rPr lang="en-GB" noProof="0" smtClean="0"/>
              <a:t>Fifth level</a:t>
            </a:r>
            <a:endParaRPr lang="en-GB" noProof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smtClean="0"/>
              <a:t>Click to edit Master title style</a:t>
            </a:r>
            <a:endParaRPr lang="en-GB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D36230-1418-4902-B4AD-233F3E77FCF0}" type="datetime1">
              <a:rPr lang="en-US"/>
              <a:pPr>
                <a:defRPr/>
              </a:pPr>
              <a:t>10/12/2017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Page </a:t>
            </a:r>
            <a:fld id="{059233F4-2275-4779-869A-47D6F55A19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smtClean="0"/>
              <a:t>Click to edit Master title style</a:t>
            </a:r>
            <a:endParaRPr lang="en-GB" noProof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71475" y="1484313"/>
            <a:ext cx="4129087" cy="4681537"/>
          </a:xfrm>
        </p:spPr>
        <p:txBody>
          <a:bodyPr/>
          <a:lstStyle/>
          <a:p>
            <a:pPr lvl="0"/>
            <a:r>
              <a:rPr lang="en-GB" noProof="0" smtClean="0"/>
              <a:t>Click to edit Master text styles</a:t>
            </a:r>
          </a:p>
          <a:p>
            <a:pPr lvl="1"/>
            <a:r>
              <a:rPr lang="en-GB" noProof="0" smtClean="0"/>
              <a:t>Second level</a:t>
            </a:r>
          </a:p>
          <a:p>
            <a:pPr lvl="2"/>
            <a:r>
              <a:rPr lang="en-GB" noProof="0" smtClean="0"/>
              <a:t>Third level</a:t>
            </a:r>
          </a:p>
          <a:p>
            <a:pPr lvl="3"/>
            <a:r>
              <a:rPr lang="en-GB" noProof="0" smtClean="0"/>
              <a:t>Fourth level</a:t>
            </a:r>
          </a:p>
          <a:p>
            <a:pPr lvl="4"/>
            <a:r>
              <a:rPr lang="en-GB" noProof="0" smtClean="0"/>
              <a:t>Fifth level</a:t>
            </a:r>
            <a:endParaRPr lang="en-GB" noProof="0"/>
          </a:p>
        </p:txBody>
      </p:sp>
      <p:sp>
        <p:nvSpPr>
          <p:cNvPr id="10" name="Content Placeholder 8"/>
          <p:cNvSpPr>
            <a:spLocks noGrp="1"/>
          </p:cNvSpPr>
          <p:nvPr>
            <p:ph sz="quarter" idx="14"/>
          </p:nvPr>
        </p:nvSpPr>
        <p:spPr>
          <a:xfrm>
            <a:off x="4691063" y="1484313"/>
            <a:ext cx="4129087" cy="4681537"/>
          </a:xfrm>
        </p:spPr>
        <p:txBody>
          <a:bodyPr/>
          <a:lstStyle/>
          <a:p>
            <a:pPr lvl="0"/>
            <a:r>
              <a:rPr lang="en-GB" noProof="0" smtClean="0"/>
              <a:t>Click to edit Master text styles</a:t>
            </a:r>
          </a:p>
          <a:p>
            <a:pPr lvl="1"/>
            <a:r>
              <a:rPr lang="en-GB" noProof="0" smtClean="0"/>
              <a:t>Second level</a:t>
            </a:r>
          </a:p>
          <a:p>
            <a:pPr lvl="2"/>
            <a:r>
              <a:rPr lang="en-GB" noProof="0" smtClean="0"/>
              <a:t>Third level</a:t>
            </a:r>
          </a:p>
          <a:p>
            <a:pPr lvl="3"/>
            <a:r>
              <a:rPr lang="en-GB" noProof="0" smtClean="0"/>
              <a:t>Fourth level</a:t>
            </a:r>
          </a:p>
          <a:p>
            <a:pPr lvl="4"/>
            <a:r>
              <a:rPr lang="en-GB" noProof="0" smtClean="0"/>
              <a:t>Fifth level</a:t>
            </a:r>
            <a:endParaRPr lang="en-GB" noProof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67878A-087A-4A9B-BAFE-E7C05C599F3E}" type="datetime1">
              <a:rPr lang="en-US"/>
              <a:pPr>
                <a:defRPr/>
              </a:pPr>
              <a:t>10/12/2017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8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Page </a:t>
            </a:r>
            <a:fld id="{9363047E-2BB2-4EB2-BA61-8C788BFAD4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smtClean="0"/>
              <a:t>Click to edit Master title style</a:t>
            </a:r>
            <a:endParaRPr lang="en-GB" noProof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65FC04-D9E8-4197-BF0A-B169ABB0B808}" type="datetime1">
              <a:rPr lang="en-US"/>
              <a:pPr>
                <a:defRPr/>
              </a:pPr>
              <a:t>10/12/2017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Page </a:t>
            </a:r>
            <a:fld id="{14E2E7EC-601B-417B-9179-2D50F1656F0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7FAB12-D870-48CC-A37C-3A9C8F5AED1A}" type="datetime1">
              <a:rPr lang="en-US"/>
              <a:pPr>
                <a:defRPr/>
              </a:pPr>
              <a:t>10/12/2017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Page </a:t>
            </a:r>
            <a:fld id="{030DB9DB-312D-464F-8795-6F557BF7C4E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1200"/>
              </a:spcBef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9A074D-ECE7-475E-9C4A-E822C25D474F}" type="datetime1">
              <a:rPr lang="en-US"/>
              <a:pPr>
                <a:defRPr/>
              </a:pPr>
              <a:t>10/12/2017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Page </a:t>
            </a:r>
            <a:fld id="{15C474C5-8D61-4823-A614-77593097569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516688" y="1484313"/>
            <a:ext cx="2303461" cy="2373315"/>
          </a:xfrm>
        </p:spPr>
        <p:txBody>
          <a:bodyPr rtlCol="0">
            <a:noAutofit/>
          </a:bodyPr>
          <a:lstStyle>
            <a:lvl1pPr marL="0" indent="0">
              <a:buNone/>
              <a:defRPr sz="1200" baseline="0">
                <a:solidFill>
                  <a:schemeClr val="tx2"/>
                </a:solidFill>
              </a:defRPr>
            </a:lvl1pPr>
            <a:lvl2pPr marL="457119" indent="0">
              <a:buNone/>
              <a:defRPr sz="2800"/>
            </a:lvl2pPr>
            <a:lvl3pPr marL="914239" indent="0">
              <a:buNone/>
              <a:defRPr sz="2400"/>
            </a:lvl3pPr>
            <a:lvl4pPr marL="1371358" indent="0">
              <a:buNone/>
              <a:defRPr sz="2000"/>
            </a:lvl4pPr>
            <a:lvl5pPr marL="1828477" indent="0">
              <a:buNone/>
              <a:defRPr sz="2000"/>
            </a:lvl5pPr>
            <a:lvl6pPr marL="2285596" indent="0">
              <a:buNone/>
              <a:defRPr sz="2000"/>
            </a:lvl6pPr>
            <a:lvl7pPr marL="2742716" indent="0">
              <a:buNone/>
              <a:defRPr sz="2000"/>
            </a:lvl7pPr>
            <a:lvl8pPr marL="3199835" indent="0">
              <a:buNone/>
              <a:defRPr sz="2000"/>
            </a:lvl8pPr>
            <a:lvl9pPr marL="3656954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16688" y="3929066"/>
            <a:ext cx="2303462" cy="714380"/>
          </a:xfrm>
        </p:spPr>
        <p:txBody>
          <a:bodyPr/>
          <a:lstStyle>
            <a:lvl1pPr marL="0" indent="0">
              <a:buNone/>
              <a:defRPr sz="1400"/>
            </a:lvl1pPr>
            <a:lvl2pPr marL="457119" indent="0">
              <a:buNone/>
              <a:defRPr sz="1200"/>
            </a:lvl2pPr>
            <a:lvl3pPr marL="914239" indent="0">
              <a:buNone/>
              <a:defRPr sz="1000"/>
            </a:lvl3pPr>
            <a:lvl4pPr marL="1371358" indent="0">
              <a:buNone/>
              <a:defRPr sz="900"/>
            </a:lvl4pPr>
            <a:lvl5pPr marL="1828477" indent="0">
              <a:buNone/>
              <a:defRPr sz="900"/>
            </a:lvl5pPr>
            <a:lvl6pPr marL="2285596" indent="0">
              <a:buNone/>
              <a:defRPr sz="900"/>
            </a:lvl6pPr>
            <a:lvl7pPr marL="2742716" indent="0">
              <a:buNone/>
              <a:defRPr sz="900"/>
            </a:lvl7pPr>
            <a:lvl8pPr marL="3199835" indent="0">
              <a:buNone/>
              <a:defRPr sz="900"/>
            </a:lvl8pPr>
            <a:lvl9pPr marL="3656954" indent="0">
              <a:buNone/>
              <a:defRPr sz="9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smtClean="0"/>
              <a:t>Click to edit Master title style</a:t>
            </a:r>
            <a:endParaRPr lang="en-GB" noProof="0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371475" y="1484313"/>
            <a:ext cx="6000750" cy="4681537"/>
          </a:xfrm>
        </p:spPr>
        <p:txBody>
          <a:bodyPr/>
          <a:lstStyle/>
          <a:p>
            <a:pPr lvl="0"/>
            <a:r>
              <a:rPr lang="en-GB" noProof="0" smtClean="0"/>
              <a:t>Click to edit Master text styles</a:t>
            </a:r>
          </a:p>
          <a:p>
            <a:pPr lvl="1"/>
            <a:r>
              <a:rPr lang="en-GB" noProof="0" smtClean="0"/>
              <a:t>Second level</a:t>
            </a:r>
          </a:p>
          <a:p>
            <a:pPr lvl="2"/>
            <a:r>
              <a:rPr lang="en-GB" noProof="0" smtClean="0"/>
              <a:t>Third level</a:t>
            </a:r>
          </a:p>
          <a:p>
            <a:pPr lvl="3"/>
            <a:r>
              <a:rPr lang="en-GB" noProof="0" smtClean="0"/>
              <a:t>Fourth level</a:t>
            </a:r>
          </a:p>
          <a:p>
            <a:pPr lvl="4"/>
            <a:r>
              <a:rPr lang="en-GB" noProof="0" smtClean="0"/>
              <a:t>Fifth level</a:t>
            </a:r>
            <a:endParaRPr lang="en-GB" noProof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D2B4A4-FE4D-44EF-A131-E1B98302E6DA}" type="datetime1">
              <a:rPr lang="en-US"/>
              <a:pPr>
                <a:defRPr/>
              </a:pPr>
              <a:t>10/12/2017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Page </a:t>
            </a:r>
            <a:fld id="{697E9CBE-DE5B-4B24-9DFC-5E41359E8E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55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7289" name="Title Placeholder 1"/>
          <p:cNvSpPr>
            <a:spLocks noGrp="1"/>
          </p:cNvSpPr>
          <p:nvPr>
            <p:ph type="ctrTitle"/>
          </p:nvPr>
        </p:nvSpPr>
        <p:spPr>
          <a:xfrm>
            <a:off x="371475" y="1484313"/>
            <a:ext cx="6072188" cy="1073150"/>
          </a:xfrm>
        </p:spPr>
        <p:txBody>
          <a:bodyPr/>
          <a:lstStyle>
            <a:lvl1pPr>
              <a:defRPr smtClean="0"/>
            </a:lvl1pPr>
          </a:lstStyle>
          <a:p>
            <a:r>
              <a:rPr smtClean="0"/>
              <a:t>Click to edit Master title style</a:t>
            </a:r>
          </a:p>
        </p:txBody>
      </p:sp>
      <p:sp>
        <p:nvSpPr>
          <p:cNvPr id="97290" name="Text Placeholder 2"/>
          <p:cNvSpPr>
            <a:spLocks noGrp="1"/>
          </p:cNvSpPr>
          <p:nvPr>
            <p:ph type="subTitle" idx="1"/>
          </p:nvPr>
        </p:nvSpPr>
        <p:spPr>
          <a:xfrm>
            <a:off x="371475" y="2708275"/>
            <a:ext cx="6072188" cy="712788"/>
          </a:xfrm>
          <a:ln algn="ctr"/>
        </p:spPr>
        <p:txBody>
          <a:bodyPr/>
          <a:lstStyle>
            <a:lvl1pPr>
              <a:defRPr b="0" smtClean="0">
                <a:solidFill>
                  <a:schemeClr val="tx2"/>
                </a:solidFill>
              </a:defRPr>
            </a:lvl1pPr>
          </a:lstStyle>
          <a:p>
            <a:r>
              <a:rPr lang="en-GB" smtClean="0"/>
              <a:t>Click to edit Master subtitle style</a:t>
            </a:r>
          </a:p>
        </p:txBody>
      </p:sp>
    </p:spTree>
  </p:cSld>
  <p:clrMapOvr>
    <a:masterClrMapping/>
  </p:clrMapOvr>
  <p:hf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1200"/>
              </a:spcBef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 noProof="0" smtClean="0"/>
              <a:t>Click to edit Master text styles</a:t>
            </a:r>
          </a:p>
          <a:p>
            <a:pPr lvl="1"/>
            <a:r>
              <a:rPr lang="en-GB" noProof="0" smtClean="0"/>
              <a:t>Second level</a:t>
            </a:r>
          </a:p>
          <a:p>
            <a:pPr lvl="2"/>
            <a:r>
              <a:rPr lang="en-GB" noProof="0" smtClean="0"/>
              <a:t>Third level</a:t>
            </a:r>
          </a:p>
          <a:p>
            <a:pPr lvl="3"/>
            <a:r>
              <a:rPr lang="en-GB" noProof="0" smtClean="0"/>
              <a:t>Fourth level</a:t>
            </a:r>
          </a:p>
          <a:p>
            <a:pPr lvl="4"/>
            <a:r>
              <a:rPr lang="en-GB" noProof="0" smtClean="0"/>
              <a:t>Fifth level</a:t>
            </a:r>
            <a:endParaRPr lang="en-GB" noProof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smtClean="0"/>
              <a:t>Click to edit Master title style</a:t>
            </a:r>
            <a:endParaRPr lang="en-GB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B816C2-D93B-4AA7-9F5D-CC2C53F384C9}" type="datetime1">
              <a:rPr lang="en-US"/>
              <a:pPr>
                <a:defRPr/>
              </a:pPr>
              <a:t>10/12/2017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Page </a:t>
            </a:r>
            <a:fld id="{CAFDAE2E-1768-4225-A2EE-548ACF21EDD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smtClean="0"/>
              <a:t>Click to edit Master title style</a:t>
            </a:r>
            <a:endParaRPr lang="en-GB" noProof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71475" y="1484313"/>
            <a:ext cx="4129087" cy="4681537"/>
          </a:xfrm>
        </p:spPr>
        <p:txBody>
          <a:bodyPr/>
          <a:lstStyle/>
          <a:p>
            <a:pPr lvl="0"/>
            <a:r>
              <a:rPr lang="en-GB" noProof="0" smtClean="0"/>
              <a:t>Click to edit Master text styles</a:t>
            </a:r>
          </a:p>
          <a:p>
            <a:pPr lvl="1"/>
            <a:r>
              <a:rPr lang="en-GB" noProof="0" smtClean="0"/>
              <a:t>Second level</a:t>
            </a:r>
          </a:p>
          <a:p>
            <a:pPr lvl="2"/>
            <a:r>
              <a:rPr lang="en-GB" noProof="0" smtClean="0"/>
              <a:t>Third level</a:t>
            </a:r>
          </a:p>
          <a:p>
            <a:pPr lvl="3"/>
            <a:r>
              <a:rPr lang="en-GB" noProof="0" smtClean="0"/>
              <a:t>Fourth level</a:t>
            </a:r>
          </a:p>
          <a:p>
            <a:pPr lvl="4"/>
            <a:r>
              <a:rPr lang="en-GB" noProof="0" smtClean="0"/>
              <a:t>Fifth level</a:t>
            </a:r>
            <a:endParaRPr lang="en-GB" noProof="0"/>
          </a:p>
        </p:txBody>
      </p:sp>
      <p:sp>
        <p:nvSpPr>
          <p:cNvPr id="10" name="Content Placeholder 8"/>
          <p:cNvSpPr>
            <a:spLocks noGrp="1"/>
          </p:cNvSpPr>
          <p:nvPr>
            <p:ph sz="quarter" idx="14"/>
          </p:nvPr>
        </p:nvSpPr>
        <p:spPr>
          <a:xfrm>
            <a:off x="4691063" y="1484313"/>
            <a:ext cx="4129087" cy="4681537"/>
          </a:xfrm>
        </p:spPr>
        <p:txBody>
          <a:bodyPr/>
          <a:lstStyle/>
          <a:p>
            <a:pPr lvl="0"/>
            <a:r>
              <a:rPr lang="en-GB" noProof="0" smtClean="0"/>
              <a:t>Click to edit Master text styles</a:t>
            </a:r>
          </a:p>
          <a:p>
            <a:pPr lvl="1"/>
            <a:r>
              <a:rPr lang="en-GB" noProof="0" smtClean="0"/>
              <a:t>Second level</a:t>
            </a:r>
          </a:p>
          <a:p>
            <a:pPr lvl="2"/>
            <a:r>
              <a:rPr lang="en-GB" noProof="0" smtClean="0"/>
              <a:t>Third level</a:t>
            </a:r>
          </a:p>
          <a:p>
            <a:pPr lvl="3"/>
            <a:r>
              <a:rPr lang="en-GB" noProof="0" smtClean="0"/>
              <a:t>Fourth level</a:t>
            </a:r>
          </a:p>
          <a:p>
            <a:pPr lvl="4"/>
            <a:r>
              <a:rPr lang="en-GB" noProof="0" smtClean="0"/>
              <a:t>Fifth level</a:t>
            </a:r>
            <a:endParaRPr lang="en-GB" noProof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50494A-3E9B-4593-B9E4-A16886998670}" type="datetime1">
              <a:rPr lang="en-US"/>
              <a:pPr>
                <a:defRPr/>
              </a:pPr>
              <a:t>10/12/2017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8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Page </a:t>
            </a:r>
            <a:fld id="{7E7D9209-BE23-414E-B38D-CD59213B5A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smtClean="0"/>
              <a:t>Click to edit Master title style</a:t>
            </a:r>
            <a:endParaRPr lang="en-GB" noProof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C5A3E4-A70E-4EFC-BF21-E93681D296F2}" type="datetime1">
              <a:rPr lang="en-US"/>
              <a:pPr>
                <a:defRPr/>
              </a:pPr>
              <a:t>10/12/2017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Page </a:t>
            </a:r>
            <a:fld id="{193D4BAE-D346-4721-A7AC-F3B920C3B94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A12A36-3D77-4E21-A649-9729BC5BD55D}" type="datetime1">
              <a:rPr lang="en-US"/>
              <a:pPr>
                <a:defRPr/>
              </a:pPr>
              <a:t>10/12/2017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Page </a:t>
            </a:r>
            <a:fld id="{FC30C27E-F357-42CF-8A27-14BFBCAB98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516688" y="1484313"/>
            <a:ext cx="2303461" cy="2373315"/>
          </a:xfrm>
        </p:spPr>
        <p:txBody>
          <a:bodyPr rtlCol="0">
            <a:noAutofit/>
          </a:bodyPr>
          <a:lstStyle>
            <a:lvl1pPr marL="0" indent="0">
              <a:buNone/>
              <a:defRPr sz="1200" baseline="0">
                <a:solidFill>
                  <a:schemeClr val="tx2"/>
                </a:solidFill>
              </a:defRPr>
            </a:lvl1pPr>
            <a:lvl2pPr marL="457119" indent="0">
              <a:buNone/>
              <a:defRPr sz="2800"/>
            </a:lvl2pPr>
            <a:lvl3pPr marL="914239" indent="0">
              <a:buNone/>
              <a:defRPr sz="2400"/>
            </a:lvl3pPr>
            <a:lvl4pPr marL="1371358" indent="0">
              <a:buNone/>
              <a:defRPr sz="2000"/>
            </a:lvl4pPr>
            <a:lvl5pPr marL="1828477" indent="0">
              <a:buNone/>
              <a:defRPr sz="2000"/>
            </a:lvl5pPr>
            <a:lvl6pPr marL="2285596" indent="0">
              <a:buNone/>
              <a:defRPr sz="2000"/>
            </a:lvl6pPr>
            <a:lvl7pPr marL="2742716" indent="0">
              <a:buNone/>
              <a:defRPr sz="2000"/>
            </a:lvl7pPr>
            <a:lvl8pPr marL="3199835" indent="0">
              <a:buNone/>
              <a:defRPr sz="2000"/>
            </a:lvl8pPr>
            <a:lvl9pPr marL="3656954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16688" y="3929066"/>
            <a:ext cx="2303462" cy="714380"/>
          </a:xfrm>
        </p:spPr>
        <p:txBody>
          <a:bodyPr/>
          <a:lstStyle>
            <a:lvl1pPr marL="0" indent="0">
              <a:buNone/>
              <a:defRPr sz="1400"/>
            </a:lvl1pPr>
            <a:lvl2pPr marL="457119" indent="0">
              <a:buNone/>
              <a:defRPr sz="1200"/>
            </a:lvl2pPr>
            <a:lvl3pPr marL="914239" indent="0">
              <a:buNone/>
              <a:defRPr sz="1000"/>
            </a:lvl3pPr>
            <a:lvl4pPr marL="1371358" indent="0">
              <a:buNone/>
              <a:defRPr sz="900"/>
            </a:lvl4pPr>
            <a:lvl5pPr marL="1828477" indent="0">
              <a:buNone/>
              <a:defRPr sz="900"/>
            </a:lvl5pPr>
            <a:lvl6pPr marL="2285596" indent="0">
              <a:buNone/>
              <a:defRPr sz="900"/>
            </a:lvl6pPr>
            <a:lvl7pPr marL="2742716" indent="0">
              <a:buNone/>
              <a:defRPr sz="900"/>
            </a:lvl7pPr>
            <a:lvl8pPr marL="3199835" indent="0">
              <a:buNone/>
              <a:defRPr sz="900"/>
            </a:lvl8pPr>
            <a:lvl9pPr marL="3656954" indent="0">
              <a:buNone/>
              <a:defRPr sz="9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smtClean="0"/>
              <a:t>Click to edit Master title style</a:t>
            </a:r>
            <a:endParaRPr lang="en-GB" noProof="0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371475" y="1484313"/>
            <a:ext cx="6000750" cy="4681537"/>
          </a:xfrm>
        </p:spPr>
        <p:txBody>
          <a:bodyPr/>
          <a:lstStyle/>
          <a:p>
            <a:pPr lvl="0"/>
            <a:r>
              <a:rPr lang="en-GB" noProof="0" smtClean="0"/>
              <a:t>Click to edit Master text styles</a:t>
            </a:r>
          </a:p>
          <a:p>
            <a:pPr lvl="1"/>
            <a:r>
              <a:rPr lang="en-GB" noProof="0" smtClean="0"/>
              <a:t>Second level</a:t>
            </a:r>
          </a:p>
          <a:p>
            <a:pPr lvl="2"/>
            <a:r>
              <a:rPr lang="en-GB" noProof="0" smtClean="0"/>
              <a:t>Third level</a:t>
            </a:r>
          </a:p>
          <a:p>
            <a:pPr lvl="3"/>
            <a:r>
              <a:rPr lang="en-GB" noProof="0" smtClean="0"/>
              <a:t>Fourth level</a:t>
            </a:r>
          </a:p>
          <a:p>
            <a:pPr lvl="4"/>
            <a:r>
              <a:rPr lang="en-GB" noProof="0" smtClean="0"/>
              <a:t>Fifth level</a:t>
            </a:r>
            <a:endParaRPr lang="en-GB" noProof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D1D1E2-CA79-40ED-9C53-7E4612E2E68C}" type="datetime1">
              <a:rPr lang="en-US"/>
              <a:pPr>
                <a:defRPr/>
              </a:pPr>
              <a:t>10/12/2017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Page </a:t>
            </a:r>
            <a:fld id="{55B4119A-9C91-4459-AB5F-99C28C5109B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cstate="print"/>
          <a:srcRect/>
          <a:stretch>
            <a:fillRect/>
          </a:stretch>
        </p:blipFill>
        <p:spPr bwMode="auto">
          <a:xfrm>
            <a:off x="0" y="0"/>
            <a:ext cx="91455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8313" name="Title Placeholder 1"/>
          <p:cNvSpPr>
            <a:spLocks noGrp="1"/>
          </p:cNvSpPr>
          <p:nvPr>
            <p:ph type="ctrTitle"/>
          </p:nvPr>
        </p:nvSpPr>
        <p:spPr>
          <a:xfrm>
            <a:off x="371475" y="1484313"/>
            <a:ext cx="6072188" cy="1073150"/>
          </a:xfrm>
        </p:spPr>
        <p:txBody>
          <a:bodyPr/>
          <a:lstStyle>
            <a:lvl1pPr>
              <a:defRPr smtClean="0"/>
            </a:lvl1pPr>
          </a:lstStyle>
          <a:p>
            <a:r>
              <a:rPr smtClean="0"/>
              <a:t>Click to edit Master title style</a:t>
            </a:r>
          </a:p>
        </p:txBody>
      </p:sp>
      <p:sp>
        <p:nvSpPr>
          <p:cNvPr id="98314" name="Text Placeholder 2"/>
          <p:cNvSpPr>
            <a:spLocks noGrp="1"/>
          </p:cNvSpPr>
          <p:nvPr>
            <p:ph type="subTitle" idx="1"/>
          </p:nvPr>
        </p:nvSpPr>
        <p:spPr>
          <a:xfrm>
            <a:off x="371475" y="2708275"/>
            <a:ext cx="6072188" cy="712788"/>
          </a:xfrm>
          <a:ln algn="ctr"/>
        </p:spPr>
        <p:txBody>
          <a:bodyPr/>
          <a:lstStyle>
            <a:lvl1pPr>
              <a:defRPr b="0" smtClean="0">
                <a:solidFill>
                  <a:schemeClr val="tx2"/>
                </a:solidFill>
              </a:defRPr>
            </a:lvl1pPr>
          </a:lstStyle>
          <a:p>
            <a:r>
              <a:rPr lang="en-GB" smtClean="0"/>
              <a:t>Click to edit Master subtitle style</a:t>
            </a:r>
          </a:p>
        </p:txBody>
      </p:sp>
    </p:spTree>
  </p:cSld>
  <p:clrMapOvr>
    <a:masterClrMapping/>
  </p:clrMapOvr>
  <p:hf hdr="0" ft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1200"/>
              </a:spcBef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 noProof="0" smtClean="0"/>
              <a:t>Click to edit Master text styles</a:t>
            </a:r>
          </a:p>
          <a:p>
            <a:pPr lvl="1"/>
            <a:r>
              <a:rPr lang="en-GB" noProof="0" smtClean="0"/>
              <a:t>Second level</a:t>
            </a:r>
          </a:p>
          <a:p>
            <a:pPr lvl="2"/>
            <a:r>
              <a:rPr lang="en-GB" noProof="0" smtClean="0"/>
              <a:t>Third level</a:t>
            </a:r>
          </a:p>
          <a:p>
            <a:pPr lvl="3"/>
            <a:r>
              <a:rPr lang="en-GB" noProof="0" smtClean="0"/>
              <a:t>Fourth level</a:t>
            </a:r>
          </a:p>
          <a:p>
            <a:pPr lvl="4"/>
            <a:r>
              <a:rPr lang="en-GB" noProof="0" smtClean="0"/>
              <a:t>Fifth level</a:t>
            </a:r>
            <a:endParaRPr lang="en-GB" noProof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smtClean="0"/>
              <a:t>Click to edit Master title style</a:t>
            </a:r>
            <a:endParaRPr lang="en-GB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7FDFAA-8392-4881-8978-F40535B6B591}" type="datetime1">
              <a:rPr lang="en-US"/>
              <a:pPr>
                <a:defRPr/>
              </a:pPr>
              <a:t>10/12/2017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Page </a:t>
            </a:r>
            <a:fld id="{54A7CB35-4137-41BD-8C34-FE9DCE2957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smtClean="0"/>
              <a:t>Click to edit Master title style</a:t>
            </a:r>
            <a:endParaRPr lang="en-GB" noProof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71475" y="1484313"/>
            <a:ext cx="4129087" cy="4681537"/>
          </a:xfrm>
        </p:spPr>
        <p:txBody>
          <a:bodyPr/>
          <a:lstStyle/>
          <a:p>
            <a:pPr lvl="0"/>
            <a:r>
              <a:rPr lang="en-GB" noProof="0" smtClean="0"/>
              <a:t>Click to edit Master text styles</a:t>
            </a:r>
          </a:p>
          <a:p>
            <a:pPr lvl="1"/>
            <a:r>
              <a:rPr lang="en-GB" noProof="0" smtClean="0"/>
              <a:t>Second level</a:t>
            </a:r>
          </a:p>
          <a:p>
            <a:pPr lvl="2"/>
            <a:r>
              <a:rPr lang="en-GB" noProof="0" smtClean="0"/>
              <a:t>Third level</a:t>
            </a:r>
          </a:p>
          <a:p>
            <a:pPr lvl="3"/>
            <a:r>
              <a:rPr lang="en-GB" noProof="0" smtClean="0"/>
              <a:t>Fourth level</a:t>
            </a:r>
          </a:p>
          <a:p>
            <a:pPr lvl="4"/>
            <a:r>
              <a:rPr lang="en-GB" noProof="0" smtClean="0"/>
              <a:t>Fifth level</a:t>
            </a:r>
            <a:endParaRPr lang="en-GB" noProof="0"/>
          </a:p>
        </p:txBody>
      </p:sp>
      <p:sp>
        <p:nvSpPr>
          <p:cNvPr id="10" name="Content Placeholder 8"/>
          <p:cNvSpPr>
            <a:spLocks noGrp="1"/>
          </p:cNvSpPr>
          <p:nvPr>
            <p:ph sz="quarter" idx="14"/>
          </p:nvPr>
        </p:nvSpPr>
        <p:spPr>
          <a:xfrm>
            <a:off x="4691063" y="1484313"/>
            <a:ext cx="4129087" cy="4681537"/>
          </a:xfrm>
        </p:spPr>
        <p:txBody>
          <a:bodyPr/>
          <a:lstStyle/>
          <a:p>
            <a:pPr lvl="0"/>
            <a:r>
              <a:rPr lang="en-GB" noProof="0" smtClean="0"/>
              <a:t>Click to edit Master text styles</a:t>
            </a:r>
          </a:p>
          <a:p>
            <a:pPr lvl="1"/>
            <a:r>
              <a:rPr lang="en-GB" noProof="0" smtClean="0"/>
              <a:t>Second level</a:t>
            </a:r>
          </a:p>
          <a:p>
            <a:pPr lvl="2"/>
            <a:r>
              <a:rPr lang="en-GB" noProof="0" smtClean="0"/>
              <a:t>Third level</a:t>
            </a:r>
          </a:p>
          <a:p>
            <a:pPr lvl="3"/>
            <a:r>
              <a:rPr lang="en-GB" noProof="0" smtClean="0"/>
              <a:t>Fourth level</a:t>
            </a:r>
          </a:p>
          <a:p>
            <a:pPr lvl="4"/>
            <a:r>
              <a:rPr lang="en-GB" noProof="0" smtClean="0"/>
              <a:t>Fifth level</a:t>
            </a:r>
            <a:endParaRPr lang="en-GB" noProof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EA3CAD-CAE8-4787-9604-CA51063D76BA}" type="datetime1">
              <a:rPr lang="en-US"/>
              <a:pPr>
                <a:defRPr/>
              </a:pPr>
              <a:t>10/12/2017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8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Page </a:t>
            </a:r>
            <a:fld id="{5FDB1E07-5538-4F7E-8DAD-BCA0564E55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71475" y="1484313"/>
            <a:ext cx="4129087" cy="4681537"/>
          </a:xfrm>
        </p:spPr>
        <p:txBody>
          <a:bodyPr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  <p:sp>
        <p:nvSpPr>
          <p:cNvPr id="10" name="Content Placeholder 8"/>
          <p:cNvSpPr>
            <a:spLocks noGrp="1"/>
          </p:cNvSpPr>
          <p:nvPr>
            <p:ph sz="quarter" idx="14"/>
          </p:nvPr>
        </p:nvSpPr>
        <p:spPr>
          <a:xfrm>
            <a:off x="4691063" y="1484313"/>
            <a:ext cx="4129087" cy="4681537"/>
          </a:xfrm>
        </p:spPr>
        <p:txBody>
          <a:bodyPr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A75173-A46C-4AFD-8C9E-8BF4C05D6AC2}" type="datetime1">
              <a:rPr lang="en-US"/>
              <a:pPr>
                <a:defRPr/>
              </a:pPr>
              <a:t>10/12/2017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8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Page </a:t>
            </a:r>
            <a:fld id="{7BD52C16-55B1-4979-89F2-474A5DBA40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smtClean="0"/>
              <a:t>Click to edit Master title style</a:t>
            </a:r>
            <a:endParaRPr lang="en-GB" noProof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24774A-AB01-497A-87EB-59614FF6B5B5}" type="datetime1">
              <a:rPr lang="en-US"/>
              <a:pPr>
                <a:defRPr/>
              </a:pPr>
              <a:t>10/12/2017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Page </a:t>
            </a:r>
            <a:fld id="{23814C94-3EC8-4A12-8D63-B414AF3F96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37281-B987-4E26-8F6D-B83BF804C7D8}" type="datetime1">
              <a:rPr lang="en-US"/>
              <a:pPr>
                <a:defRPr/>
              </a:pPr>
              <a:t>10/12/2017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Page </a:t>
            </a:r>
            <a:fld id="{6BD08ED2-E4EC-4A7D-B11F-4FFC0785DB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516688" y="1484313"/>
            <a:ext cx="2303461" cy="2373315"/>
          </a:xfrm>
        </p:spPr>
        <p:txBody>
          <a:bodyPr rtlCol="0">
            <a:noAutofit/>
          </a:bodyPr>
          <a:lstStyle>
            <a:lvl1pPr marL="0" indent="0">
              <a:buNone/>
              <a:defRPr sz="1200" baseline="0">
                <a:solidFill>
                  <a:schemeClr val="tx2"/>
                </a:solidFill>
              </a:defRPr>
            </a:lvl1pPr>
            <a:lvl2pPr marL="457119" indent="0">
              <a:buNone/>
              <a:defRPr sz="2800"/>
            </a:lvl2pPr>
            <a:lvl3pPr marL="914239" indent="0">
              <a:buNone/>
              <a:defRPr sz="2400"/>
            </a:lvl3pPr>
            <a:lvl4pPr marL="1371358" indent="0">
              <a:buNone/>
              <a:defRPr sz="2000"/>
            </a:lvl4pPr>
            <a:lvl5pPr marL="1828477" indent="0">
              <a:buNone/>
              <a:defRPr sz="2000"/>
            </a:lvl5pPr>
            <a:lvl6pPr marL="2285596" indent="0">
              <a:buNone/>
              <a:defRPr sz="2000"/>
            </a:lvl6pPr>
            <a:lvl7pPr marL="2742716" indent="0">
              <a:buNone/>
              <a:defRPr sz="2000"/>
            </a:lvl7pPr>
            <a:lvl8pPr marL="3199835" indent="0">
              <a:buNone/>
              <a:defRPr sz="2000"/>
            </a:lvl8pPr>
            <a:lvl9pPr marL="3656954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16688" y="3929066"/>
            <a:ext cx="2303462" cy="714380"/>
          </a:xfrm>
        </p:spPr>
        <p:txBody>
          <a:bodyPr/>
          <a:lstStyle>
            <a:lvl1pPr marL="0" indent="0">
              <a:buNone/>
              <a:defRPr sz="1400"/>
            </a:lvl1pPr>
            <a:lvl2pPr marL="457119" indent="0">
              <a:buNone/>
              <a:defRPr sz="1200"/>
            </a:lvl2pPr>
            <a:lvl3pPr marL="914239" indent="0">
              <a:buNone/>
              <a:defRPr sz="1000"/>
            </a:lvl3pPr>
            <a:lvl4pPr marL="1371358" indent="0">
              <a:buNone/>
              <a:defRPr sz="900"/>
            </a:lvl4pPr>
            <a:lvl5pPr marL="1828477" indent="0">
              <a:buNone/>
              <a:defRPr sz="900"/>
            </a:lvl5pPr>
            <a:lvl6pPr marL="2285596" indent="0">
              <a:buNone/>
              <a:defRPr sz="900"/>
            </a:lvl6pPr>
            <a:lvl7pPr marL="2742716" indent="0">
              <a:buNone/>
              <a:defRPr sz="900"/>
            </a:lvl7pPr>
            <a:lvl8pPr marL="3199835" indent="0">
              <a:buNone/>
              <a:defRPr sz="900"/>
            </a:lvl8pPr>
            <a:lvl9pPr marL="3656954" indent="0">
              <a:buNone/>
              <a:defRPr sz="9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smtClean="0"/>
              <a:t>Click to edit Master title style</a:t>
            </a:r>
            <a:endParaRPr lang="en-GB" noProof="0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371475" y="1484313"/>
            <a:ext cx="6000750" cy="4681537"/>
          </a:xfrm>
        </p:spPr>
        <p:txBody>
          <a:bodyPr/>
          <a:lstStyle/>
          <a:p>
            <a:pPr lvl="0"/>
            <a:r>
              <a:rPr lang="en-GB" noProof="0" smtClean="0"/>
              <a:t>Click to edit Master text styles</a:t>
            </a:r>
          </a:p>
          <a:p>
            <a:pPr lvl="1"/>
            <a:r>
              <a:rPr lang="en-GB" noProof="0" smtClean="0"/>
              <a:t>Second level</a:t>
            </a:r>
          </a:p>
          <a:p>
            <a:pPr lvl="2"/>
            <a:r>
              <a:rPr lang="en-GB" noProof="0" smtClean="0"/>
              <a:t>Third level</a:t>
            </a:r>
          </a:p>
          <a:p>
            <a:pPr lvl="3"/>
            <a:r>
              <a:rPr lang="en-GB" noProof="0" smtClean="0"/>
              <a:t>Fourth level</a:t>
            </a:r>
          </a:p>
          <a:p>
            <a:pPr lvl="4"/>
            <a:r>
              <a:rPr lang="en-GB" noProof="0" smtClean="0"/>
              <a:t>Fifth level</a:t>
            </a:r>
            <a:endParaRPr lang="en-GB" noProof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AECB47-A603-4FF7-A89A-E908F963ED95}" type="datetime1">
              <a:rPr lang="en-US"/>
              <a:pPr>
                <a:defRPr/>
              </a:pPr>
              <a:t>10/12/2017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Page </a:t>
            </a:r>
            <a:fld id="{AC38E239-9A26-4BC5-A4BD-46C05ABC59B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DFED0D-4626-4B01-BEDD-D1806DFBE681}" type="datetime1">
              <a:rPr lang="en-US"/>
              <a:pPr>
                <a:defRPr/>
              </a:pPr>
              <a:t>10/12/2017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Page </a:t>
            </a:r>
            <a:fld id="{56BDC773-4ECB-4C5A-AA42-D1339B7CF8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039C47-EA37-4DCE-A9B3-12A62DA93B37}" type="datetime1">
              <a:rPr lang="en-US"/>
              <a:pPr>
                <a:defRPr/>
              </a:pPr>
              <a:t>10/12/2017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Page </a:t>
            </a:r>
            <a:fld id="{4D8B4B12-1C32-41B3-9F66-F2CCD5F873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516688" y="1484313"/>
            <a:ext cx="2303461" cy="2373315"/>
          </a:xfrm>
        </p:spPr>
        <p:txBody>
          <a:bodyPr rtlCol="0">
            <a:noAutofit/>
          </a:bodyPr>
          <a:lstStyle>
            <a:lvl1pPr marL="0" indent="0">
              <a:buNone/>
              <a:defRPr sz="1200" baseline="0">
                <a:solidFill>
                  <a:schemeClr val="tx2"/>
                </a:solidFill>
              </a:defRPr>
            </a:lvl1pPr>
            <a:lvl2pPr marL="457119" indent="0">
              <a:buNone/>
              <a:defRPr sz="2800"/>
            </a:lvl2pPr>
            <a:lvl3pPr marL="914239" indent="0">
              <a:buNone/>
              <a:defRPr sz="2400"/>
            </a:lvl3pPr>
            <a:lvl4pPr marL="1371358" indent="0">
              <a:buNone/>
              <a:defRPr sz="2000"/>
            </a:lvl4pPr>
            <a:lvl5pPr marL="1828477" indent="0">
              <a:buNone/>
              <a:defRPr sz="2000"/>
            </a:lvl5pPr>
            <a:lvl6pPr marL="2285596" indent="0">
              <a:buNone/>
              <a:defRPr sz="2000"/>
            </a:lvl6pPr>
            <a:lvl7pPr marL="2742716" indent="0">
              <a:buNone/>
              <a:defRPr sz="2000"/>
            </a:lvl7pPr>
            <a:lvl8pPr marL="3199835" indent="0">
              <a:buNone/>
              <a:defRPr sz="2000"/>
            </a:lvl8pPr>
            <a:lvl9pPr marL="3656954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16688" y="3929066"/>
            <a:ext cx="2303462" cy="714380"/>
          </a:xfrm>
        </p:spPr>
        <p:txBody>
          <a:bodyPr/>
          <a:lstStyle>
            <a:lvl1pPr marL="0" indent="0">
              <a:buNone/>
              <a:defRPr sz="1400"/>
            </a:lvl1pPr>
            <a:lvl2pPr marL="457119" indent="0">
              <a:buNone/>
              <a:defRPr sz="1200"/>
            </a:lvl2pPr>
            <a:lvl3pPr marL="914239" indent="0">
              <a:buNone/>
              <a:defRPr sz="1000"/>
            </a:lvl3pPr>
            <a:lvl4pPr marL="1371358" indent="0">
              <a:buNone/>
              <a:defRPr sz="900"/>
            </a:lvl4pPr>
            <a:lvl5pPr marL="1828477" indent="0">
              <a:buNone/>
              <a:defRPr sz="900"/>
            </a:lvl5pPr>
            <a:lvl6pPr marL="2285596" indent="0">
              <a:buNone/>
              <a:defRPr sz="900"/>
            </a:lvl6pPr>
            <a:lvl7pPr marL="2742716" indent="0">
              <a:buNone/>
              <a:defRPr sz="900"/>
            </a:lvl7pPr>
            <a:lvl8pPr marL="3199835" indent="0">
              <a:buNone/>
              <a:defRPr sz="900"/>
            </a:lvl8pPr>
            <a:lvl9pPr marL="3656954" indent="0">
              <a:buNone/>
              <a:defRPr sz="9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371475" y="1484313"/>
            <a:ext cx="6000750" cy="4681537"/>
          </a:xfrm>
        </p:spPr>
        <p:txBody>
          <a:bodyPr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0E4B3A-C1D0-451B-9040-84A93A7B8FF4}" type="datetime1">
              <a:rPr lang="en-US"/>
              <a:pPr>
                <a:defRPr/>
              </a:pPr>
              <a:t>10/12/2017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Page </a:t>
            </a:r>
            <a:fld id="{085CABCC-5ECC-404A-BC7E-2E1E478CB5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1475" y="214313"/>
            <a:ext cx="7558088" cy="6223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1475" y="1484313"/>
            <a:ext cx="6072188" cy="46815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2B9692-3551-4262-987E-F8A9355CFE5C}" type="datetime1">
              <a:rPr lang="en-US"/>
              <a:pPr>
                <a:defRPr/>
              </a:pPr>
              <a:t>10/12/2017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Page </a:t>
            </a:r>
            <a:fld id="{98F295E6-7C94-4B60-9DDD-C6E0067365D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55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5245" name="Title Placeholder 1"/>
          <p:cNvSpPr>
            <a:spLocks noGrp="1"/>
          </p:cNvSpPr>
          <p:nvPr>
            <p:ph type="ctrTitle"/>
          </p:nvPr>
        </p:nvSpPr>
        <p:spPr>
          <a:xfrm>
            <a:off x="371475" y="1484313"/>
            <a:ext cx="6072188" cy="1073150"/>
          </a:xfrm>
        </p:spPr>
        <p:txBody>
          <a:bodyPr/>
          <a:lstStyle>
            <a:lvl1pPr>
              <a:defRPr smtClean="0"/>
            </a:lvl1pPr>
          </a:lstStyle>
          <a:p>
            <a:r>
              <a:rPr smtClean="0"/>
              <a:t>Click to edit Master title style</a:t>
            </a:r>
          </a:p>
        </p:txBody>
      </p:sp>
      <p:sp>
        <p:nvSpPr>
          <p:cNvPr id="95246" name="Text Placeholder 2"/>
          <p:cNvSpPr>
            <a:spLocks noGrp="1"/>
          </p:cNvSpPr>
          <p:nvPr>
            <p:ph type="subTitle" idx="1"/>
          </p:nvPr>
        </p:nvSpPr>
        <p:spPr>
          <a:xfrm>
            <a:off x="371475" y="2708275"/>
            <a:ext cx="6072188" cy="712788"/>
          </a:xfrm>
          <a:ln algn="ctr"/>
        </p:spPr>
        <p:txBody>
          <a:bodyPr/>
          <a:lstStyle>
            <a:lvl1pPr>
              <a:defRPr b="0" smtClean="0">
                <a:solidFill>
                  <a:schemeClr val="tx2"/>
                </a:solidFill>
              </a:defRPr>
            </a:lvl1pPr>
          </a:lstStyle>
          <a:p>
            <a:r>
              <a:rPr lang="en-GB" smtClean="0"/>
              <a:t>Click to edit Master subtitle style</a:t>
            </a:r>
          </a:p>
        </p:txBody>
      </p:sp>
    </p:spTree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1200"/>
              </a:spcBef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 noProof="0" dirty="0" smtClean="0"/>
              <a:t>Click to edit Master text styles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  <a:endParaRPr lang="en-GB" noProof="0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smtClean="0"/>
              <a:t>Click to edit Master title style</a:t>
            </a:r>
            <a:endParaRPr lang="en-GB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3613D6-9B20-4C3E-9074-F0B4E99D64D9}" type="datetime1">
              <a:rPr lang="en-US"/>
              <a:pPr>
                <a:defRPr/>
              </a:pPr>
              <a:t>10/12/2017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Page </a:t>
            </a:r>
            <a:fld id="{1B150E22-07E7-4FEA-915E-0AF2091C2E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5" Type="http://schemas.openxmlformats.org/officeDocument/2006/relationships/slideLayout" Target="../slideLayouts/slideLayout12.xml"/><Relationship Id="rId4" Type="http://schemas.openxmlformats.org/officeDocument/2006/relationships/slideLayout" Target="../slideLayouts/slideLayout11.xml"/><Relationship Id="rId9" Type="http://schemas.openxmlformats.org/officeDocument/2006/relationships/image" Target="../media/image3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7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23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29.xml"/><Relationship Id="rId7" Type="http://schemas.openxmlformats.org/officeDocument/2006/relationships/theme" Target="../theme/theme5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5" Type="http://schemas.openxmlformats.org/officeDocument/2006/relationships/slideLayout" Target="../slideLayouts/slideLayout31.xml"/><Relationship Id="rId4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" name="Title Placeholder 1"/>
          <p:cNvSpPr>
            <a:spLocks noGrp="1"/>
          </p:cNvSpPr>
          <p:nvPr>
            <p:ph type="title"/>
          </p:nvPr>
        </p:nvSpPr>
        <p:spPr bwMode="auto">
          <a:xfrm>
            <a:off x="371475" y="214313"/>
            <a:ext cx="7558088" cy="62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71475" y="1484313"/>
            <a:ext cx="6072188" cy="4681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71475" y="6356350"/>
            <a:ext cx="1485900" cy="241300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bg1"/>
                </a:solidFill>
                <a:ea typeface="Arial" charset="0"/>
              </a:defRPr>
            </a:lvl1pPr>
          </a:lstStyle>
          <a:p>
            <a:pPr>
              <a:defRPr/>
            </a:pPr>
            <a:fld id="{F5DFAFC2-DDC6-405A-A36A-3BDB5881C7D2}" type="datetime1">
              <a:rPr lang="en-US"/>
              <a:pPr>
                <a:defRPr/>
              </a:pPr>
              <a:t>10/12/2017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57375" y="6356350"/>
            <a:ext cx="2928938" cy="241300"/>
          </a:xfrm>
          <a:prstGeom prst="rect">
            <a:avLst/>
          </a:prstGeom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939393"/>
                </a:solidFill>
                <a:ea typeface="+mn-ea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4"/>
          </p:nvPr>
        </p:nvSpPr>
        <p:spPr>
          <a:xfrm>
            <a:off x="8001000" y="471488"/>
            <a:ext cx="819150" cy="365125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939393"/>
                </a:solidFill>
                <a:ea typeface="Arial" charset="0"/>
              </a:defRPr>
            </a:lvl1pPr>
          </a:lstStyle>
          <a:p>
            <a:pPr>
              <a:defRPr/>
            </a:pPr>
            <a:r>
              <a:rPr lang="en-US"/>
              <a:t>Page </a:t>
            </a:r>
            <a:fld id="{0A32B61E-88B6-4434-97CE-DD2B8B387CB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</p:sldLayoutIdLst>
  <p:hf hdr="0" ftr="0" dt="0"/>
  <p:txStyles>
    <p:titleStyle>
      <a:lvl1pPr algn="l" defTabSz="912813" rtl="0" eaLnBrk="0" fontAlgn="base" hangingPunct="0">
        <a:spcBef>
          <a:spcPct val="0"/>
        </a:spcBef>
        <a:spcAft>
          <a:spcPct val="0"/>
        </a:spcAft>
        <a:defRPr lang="en-GB" sz="2200" b="1" kern="1200">
          <a:solidFill>
            <a:schemeClr val="accent1"/>
          </a:solidFill>
          <a:latin typeface="+mj-lt"/>
          <a:ea typeface="+mj-ea"/>
          <a:cs typeface="+mj-cs"/>
        </a:defRPr>
      </a:lvl1pPr>
      <a:lvl2pPr algn="l" defTabSz="912813" rtl="0" eaLnBrk="0" fontAlgn="base" hangingPunct="0">
        <a:spcBef>
          <a:spcPct val="0"/>
        </a:spcBef>
        <a:spcAft>
          <a:spcPct val="0"/>
        </a:spcAft>
        <a:defRPr sz="2200" b="1">
          <a:solidFill>
            <a:schemeClr val="accent1"/>
          </a:solidFill>
          <a:latin typeface="Arial" charset="0"/>
        </a:defRPr>
      </a:lvl2pPr>
      <a:lvl3pPr algn="l" defTabSz="912813" rtl="0" eaLnBrk="0" fontAlgn="base" hangingPunct="0">
        <a:spcBef>
          <a:spcPct val="0"/>
        </a:spcBef>
        <a:spcAft>
          <a:spcPct val="0"/>
        </a:spcAft>
        <a:defRPr sz="2200" b="1">
          <a:solidFill>
            <a:schemeClr val="accent1"/>
          </a:solidFill>
          <a:latin typeface="Arial" charset="0"/>
        </a:defRPr>
      </a:lvl3pPr>
      <a:lvl4pPr algn="l" defTabSz="912813" rtl="0" eaLnBrk="0" fontAlgn="base" hangingPunct="0">
        <a:spcBef>
          <a:spcPct val="0"/>
        </a:spcBef>
        <a:spcAft>
          <a:spcPct val="0"/>
        </a:spcAft>
        <a:defRPr sz="2200" b="1">
          <a:solidFill>
            <a:schemeClr val="accent1"/>
          </a:solidFill>
          <a:latin typeface="Arial" charset="0"/>
        </a:defRPr>
      </a:lvl4pPr>
      <a:lvl5pPr algn="l" defTabSz="912813" rtl="0" eaLnBrk="0" fontAlgn="base" hangingPunct="0">
        <a:spcBef>
          <a:spcPct val="0"/>
        </a:spcBef>
        <a:spcAft>
          <a:spcPct val="0"/>
        </a:spcAft>
        <a:defRPr sz="2200" b="1">
          <a:solidFill>
            <a:schemeClr val="accent1"/>
          </a:solidFill>
          <a:latin typeface="Arial" charset="0"/>
        </a:defRPr>
      </a:lvl5pPr>
      <a:lvl6pPr marL="457200" algn="l" defTabSz="912813" rtl="0" fontAlgn="base">
        <a:spcBef>
          <a:spcPct val="0"/>
        </a:spcBef>
        <a:spcAft>
          <a:spcPct val="0"/>
        </a:spcAft>
        <a:defRPr sz="2200" b="1">
          <a:solidFill>
            <a:schemeClr val="accent1"/>
          </a:solidFill>
          <a:latin typeface="Arial" charset="0"/>
        </a:defRPr>
      </a:lvl6pPr>
      <a:lvl7pPr marL="914400" algn="l" defTabSz="912813" rtl="0" fontAlgn="base">
        <a:spcBef>
          <a:spcPct val="0"/>
        </a:spcBef>
        <a:spcAft>
          <a:spcPct val="0"/>
        </a:spcAft>
        <a:defRPr sz="2200" b="1">
          <a:solidFill>
            <a:schemeClr val="accent1"/>
          </a:solidFill>
          <a:latin typeface="Arial" charset="0"/>
        </a:defRPr>
      </a:lvl7pPr>
      <a:lvl8pPr marL="1371600" algn="l" defTabSz="912813" rtl="0" fontAlgn="base">
        <a:spcBef>
          <a:spcPct val="0"/>
        </a:spcBef>
        <a:spcAft>
          <a:spcPct val="0"/>
        </a:spcAft>
        <a:defRPr sz="2200" b="1">
          <a:solidFill>
            <a:schemeClr val="accent1"/>
          </a:solidFill>
          <a:latin typeface="Arial" charset="0"/>
        </a:defRPr>
      </a:lvl8pPr>
      <a:lvl9pPr marL="1828800" algn="l" defTabSz="912813" rtl="0" fontAlgn="base">
        <a:spcBef>
          <a:spcPct val="0"/>
        </a:spcBef>
        <a:spcAft>
          <a:spcPct val="0"/>
        </a:spcAft>
        <a:defRPr sz="2200" b="1">
          <a:solidFill>
            <a:schemeClr val="accent1"/>
          </a:solidFill>
          <a:latin typeface="Arial" charset="0"/>
        </a:defRPr>
      </a:lvl9pPr>
    </p:titleStyle>
    <p:bodyStyle>
      <a:lvl1pPr marL="342900" indent="-342900" algn="l" defTabSz="912813" rtl="0" eaLnBrk="0" fontAlgn="base" hangingPunct="0">
        <a:spcBef>
          <a:spcPts val="1200"/>
        </a:spcBef>
        <a:spcAft>
          <a:spcPct val="0"/>
        </a:spcAft>
        <a:buFont typeface="Arial" charset="0"/>
        <a:defRPr b="1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2813" rtl="0" eaLnBrk="0" fontAlgn="base" hangingPunct="0">
        <a:spcBef>
          <a:spcPts val="600"/>
        </a:spcBef>
        <a:spcAft>
          <a:spcPct val="0"/>
        </a:spcAft>
        <a:buFont typeface="Arial" charset="0"/>
        <a:defRPr kern="1200">
          <a:solidFill>
            <a:schemeClr val="tx1"/>
          </a:solidFill>
          <a:latin typeface="+mn-lt"/>
          <a:ea typeface="ＭＳ Ｐゴシック" charset="-128"/>
          <a:cs typeface="ＭＳ Ｐゴシック"/>
        </a:defRPr>
      </a:lvl2pPr>
      <a:lvl3pPr marL="261938" indent="-261938" algn="l" defTabSz="912813" rtl="0" eaLnBrk="0" fontAlgn="base" hangingPunct="0">
        <a:spcBef>
          <a:spcPts val="600"/>
        </a:spcBef>
        <a:spcAft>
          <a:spcPct val="0"/>
        </a:spcAft>
        <a:buSzPct val="100000"/>
        <a:buFont typeface="Symbol" pitchFamily="18" charset="2"/>
        <a:buChar char="·"/>
        <a:defRPr kern="1200">
          <a:solidFill>
            <a:schemeClr val="tx1"/>
          </a:solidFill>
          <a:latin typeface="+mn-lt"/>
          <a:ea typeface="ＭＳ Ｐゴシック" charset="-128"/>
          <a:cs typeface="ＭＳ Ｐゴシック"/>
        </a:defRPr>
      </a:lvl3pPr>
      <a:lvl4pPr marL="536575" indent="-274638" algn="l" defTabSz="912813" rtl="0" eaLnBrk="0" fontAlgn="base" hangingPunct="0">
        <a:spcBef>
          <a:spcPts val="600"/>
        </a:spcBef>
        <a:spcAft>
          <a:spcPct val="0"/>
        </a:spcAft>
        <a:buFont typeface="Arial" charset="0"/>
        <a:buChar char="–"/>
        <a:defRPr kern="1200">
          <a:solidFill>
            <a:schemeClr val="tx1"/>
          </a:solidFill>
          <a:latin typeface="+mn-lt"/>
          <a:ea typeface="ＭＳ Ｐゴシック" charset="-128"/>
          <a:cs typeface="ＭＳ Ｐゴシック"/>
        </a:defRPr>
      </a:lvl4pPr>
      <a:lvl5pPr marL="812800" indent="-276225" algn="l" defTabSz="912813" rtl="0" eaLnBrk="0" fontAlgn="base" hangingPunct="0">
        <a:spcBef>
          <a:spcPts val="6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ＭＳ Ｐゴシック" charset="-128"/>
          <a:cs typeface="ＭＳ Ｐゴシック"/>
        </a:defRPr>
      </a:lvl5pPr>
      <a:lvl6pPr marL="2514156" indent="-228560" algn="l" defTabSz="91423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275" indent="-228560" algn="l" defTabSz="91423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395" indent="-228560" algn="l" defTabSz="91423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514" indent="-228560" algn="l" defTabSz="91423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19" algn="l" defTabSz="9142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39" algn="l" defTabSz="9142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58" algn="l" defTabSz="9142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77" algn="l" defTabSz="9142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96" algn="l" defTabSz="9142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16" algn="l" defTabSz="9142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835" algn="l" defTabSz="9142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954" algn="l" defTabSz="9142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9" name="Title Placeholder 1"/>
          <p:cNvSpPr>
            <a:spLocks noGrp="1"/>
          </p:cNvSpPr>
          <p:nvPr>
            <p:ph type="title"/>
          </p:nvPr>
        </p:nvSpPr>
        <p:spPr bwMode="auto">
          <a:xfrm>
            <a:off x="371475" y="214313"/>
            <a:ext cx="7558088" cy="62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9220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71475" y="1484313"/>
            <a:ext cx="6072188" cy="4681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71475" y="6356350"/>
            <a:ext cx="1485900" cy="241300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bg1"/>
                </a:solidFill>
                <a:ea typeface="Arial" charset="0"/>
              </a:defRPr>
            </a:lvl1pPr>
          </a:lstStyle>
          <a:p>
            <a:pPr>
              <a:defRPr/>
            </a:pPr>
            <a:fld id="{61C13F72-0564-4F73-8967-9FA107081AB8}" type="datetime1">
              <a:rPr lang="en-US"/>
              <a:pPr>
                <a:defRPr/>
              </a:pPr>
              <a:t>10/12/2017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57375" y="6356350"/>
            <a:ext cx="2928938" cy="241300"/>
          </a:xfrm>
          <a:prstGeom prst="rect">
            <a:avLst/>
          </a:prstGeom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939393"/>
                </a:solidFill>
                <a:ea typeface="+mn-ea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4"/>
          </p:nvPr>
        </p:nvSpPr>
        <p:spPr>
          <a:xfrm>
            <a:off x="8001000" y="471488"/>
            <a:ext cx="819150" cy="365125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939393"/>
                </a:solidFill>
                <a:ea typeface="Arial" charset="0"/>
              </a:defRPr>
            </a:lvl1pPr>
          </a:lstStyle>
          <a:p>
            <a:pPr>
              <a:defRPr/>
            </a:pPr>
            <a:r>
              <a:rPr lang="en-US"/>
              <a:t>Page </a:t>
            </a:r>
            <a:fld id="{E69739AD-D5E8-49FB-9C17-EDCB41145CB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20" r:id="rId7"/>
  </p:sldLayoutIdLst>
  <p:hf hdr="0" ftr="0" dt="0"/>
  <p:txStyles>
    <p:titleStyle>
      <a:lvl1pPr algn="l" defTabSz="912813" rtl="0" eaLnBrk="0" fontAlgn="base" hangingPunct="0">
        <a:spcBef>
          <a:spcPct val="0"/>
        </a:spcBef>
        <a:spcAft>
          <a:spcPct val="0"/>
        </a:spcAft>
        <a:defRPr lang="en-GB" sz="2200" b="1" kern="1200">
          <a:solidFill>
            <a:schemeClr val="accent1"/>
          </a:solidFill>
          <a:latin typeface="+mj-lt"/>
          <a:ea typeface="+mj-ea"/>
          <a:cs typeface="+mj-cs"/>
        </a:defRPr>
      </a:lvl1pPr>
      <a:lvl2pPr algn="l" defTabSz="912813" rtl="0" eaLnBrk="0" fontAlgn="base" hangingPunct="0">
        <a:spcBef>
          <a:spcPct val="0"/>
        </a:spcBef>
        <a:spcAft>
          <a:spcPct val="0"/>
        </a:spcAft>
        <a:defRPr sz="2200" b="1">
          <a:solidFill>
            <a:schemeClr val="accent1"/>
          </a:solidFill>
          <a:latin typeface="Arial" charset="0"/>
        </a:defRPr>
      </a:lvl2pPr>
      <a:lvl3pPr algn="l" defTabSz="912813" rtl="0" eaLnBrk="0" fontAlgn="base" hangingPunct="0">
        <a:spcBef>
          <a:spcPct val="0"/>
        </a:spcBef>
        <a:spcAft>
          <a:spcPct val="0"/>
        </a:spcAft>
        <a:defRPr sz="2200" b="1">
          <a:solidFill>
            <a:schemeClr val="accent1"/>
          </a:solidFill>
          <a:latin typeface="Arial" charset="0"/>
        </a:defRPr>
      </a:lvl3pPr>
      <a:lvl4pPr algn="l" defTabSz="912813" rtl="0" eaLnBrk="0" fontAlgn="base" hangingPunct="0">
        <a:spcBef>
          <a:spcPct val="0"/>
        </a:spcBef>
        <a:spcAft>
          <a:spcPct val="0"/>
        </a:spcAft>
        <a:defRPr sz="2200" b="1">
          <a:solidFill>
            <a:schemeClr val="accent1"/>
          </a:solidFill>
          <a:latin typeface="Arial" charset="0"/>
        </a:defRPr>
      </a:lvl4pPr>
      <a:lvl5pPr algn="l" defTabSz="912813" rtl="0" eaLnBrk="0" fontAlgn="base" hangingPunct="0">
        <a:spcBef>
          <a:spcPct val="0"/>
        </a:spcBef>
        <a:spcAft>
          <a:spcPct val="0"/>
        </a:spcAft>
        <a:defRPr sz="2200" b="1">
          <a:solidFill>
            <a:schemeClr val="accent1"/>
          </a:solidFill>
          <a:latin typeface="Arial" charset="0"/>
        </a:defRPr>
      </a:lvl5pPr>
      <a:lvl6pPr marL="457200" algn="l" defTabSz="912813" rtl="0" fontAlgn="base">
        <a:spcBef>
          <a:spcPct val="0"/>
        </a:spcBef>
        <a:spcAft>
          <a:spcPct val="0"/>
        </a:spcAft>
        <a:defRPr sz="2200" b="1">
          <a:solidFill>
            <a:schemeClr val="accent1"/>
          </a:solidFill>
          <a:latin typeface="Arial" charset="0"/>
        </a:defRPr>
      </a:lvl6pPr>
      <a:lvl7pPr marL="914400" algn="l" defTabSz="912813" rtl="0" fontAlgn="base">
        <a:spcBef>
          <a:spcPct val="0"/>
        </a:spcBef>
        <a:spcAft>
          <a:spcPct val="0"/>
        </a:spcAft>
        <a:defRPr sz="2200" b="1">
          <a:solidFill>
            <a:schemeClr val="accent1"/>
          </a:solidFill>
          <a:latin typeface="Arial" charset="0"/>
        </a:defRPr>
      </a:lvl7pPr>
      <a:lvl8pPr marL="1371600" algn="l" defTabSz="912813" rtl="0" fontAlgn="base">
        <a:spcBef>
          <a:spcPct val="0"/>
        </a:spcBef>
        <a:spcAft>
          <a:spcPct val="0"/>
        </a:spcAft>
        <a:defRPr sz="2200" b="1">
          <a:solidFill>
            <a:schemeClr val="accent1"/>
          </a:solidFill>
          <a:latin typeface="Arial" charset="0"/>
        </a:defRPr>
      </a:lvl8pPr>
      <a:lvl9pPr marL="1828800" algn="l" defTabSz="912813" rtl="0" fontAlgn="base">
        <a:spcBef>
          <a:spcPct val="0"/>
        </a:spcBef>
        <a:spcAft>
          <a:spcPct val="0"/>
        </a:spcAft>
        <a:defRPr sz="2200" b="1">
          <a:solidFill>
            <a:schemeClr val="accent1"/>
          </a:solidFill>
          <a:latin typeface="Arial" charset="0"/>
        </a:defRPr>
      </a:lvl9pPr>
    </p:titleStyle>
    <p:bodyStyle>
      <a:lvl1pPr marL="342900" indent="-342900" algn="l" defTabSz="912813" rtl="0" eaLnBrk="0" fontAlgn="base" hangingPunct="0">
        <a:spcBef>
          <a:spcPts val="1200"/>
        </a:spcBef>
        <a:spcAft>
          <a:spcPct val="0"/>
        </a:spcAft>
        <a:buFont typeface="Arial" charset="0"/>
        <a:defRPr b="1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2813" rtl="0" eaLnBrk="0" fontAlgn="base" hangingPunct="0">
        <a:spcBef>
          <a:spcPts val="600"/>
        </a:spcBef>
        <a:spcAft>
          <a:spcPct val="0"/>
        </a:spcAft>
        <a:buFont typeface="Arial" charset="0"/>
        <a:defRPr kern="1200">
          <a:solidFill>
            <a:schemeClr val="tx1"/>
          </a:solidFill>
          <a:latin typeface="+mn-lt"/>
          <a:ea typeface="ＭＳ Ｐゴシック" charset="-128"/>
          <a:cs typeface="ＭＳ Ｐゴシック"/>
        </a:defRPr>
      </a:lvl2pPr>
      <a:lvl3pPr marL="261938" indent="-261938" algn="l" defTabSz="912813" rtl="0" eaLnBrk="0" fontAlgn="base" hangingPunct="0">
        <a:spcBef>
          <a:spcPts val="600"/>
        </a:spcBef>
        <a:spcAft>
          <a:spcPct val="0"/>
        </a:spcAft>
        <a:buSzPct val="100000"/>
        <a:buFont typeface="Symbol" pitchFamily="18" charset="2"/>
        <a:buChar char="·"/>
        <a:defRPr kern="1200">
          <a:solidFill>
            <a:schemeClr val="tx1"/>
          </a:solidFill>
          <a:latin typeface="+mn-lt"/>
          <a:ea typeface="ＭＳ Ｐゴシック" charset="-128"/>
          <a:cs typeface="ＭＳ Ｐゴシック"/>
        </a:defRPr>
      </a:lvl3pPr>
      <a:lvl4pPr marL="536575" indent="-274638" algn="l" defTabSz="912813" rtl="0" eaLnBrk="0" fontAlgn="base" hangingPunct="0">
        <a:spcBef>
          <a:spcPts val="600"/>
        </a:spcBef>
        <a:spcAft>
          <a:spcPct val="0"/>
        </a:spcAft>
        <a:buFont typeface="Arial" charset="0"/>
        <a:buChar char="–"/>
        <a:defRPr kern="1200">
          <a:solidFill>
            <a:schemeClr val="tx1"/>
          </a:solidFill>
          <a:latin typeface="+mn-lt"/>
          <a:ea typeface="ＭＳ Ｐゴシック" charset="-128"/>
          <a:cs typeface="ＭＳ Ｐゴシック"/>
        </a:defRPr>
      </a:lvl4pPr>
      <a:lvl5pPr marL="812800" indent="-276225" algn="l" defTabSz="912813" rtl="0" eaLnBrk="0" fontAlgn="base" hangingPunct="0">
        <a:spcBef>
          <a:spcPts val="6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ＭＳ Ｐゴシック" charset="-128"/>
          <a:cs typeface="ＭＳ Ｐゴシック"/>
        </a:defRPr>
      </a:lvl5pPr>
      <a:lvl6pPr marL="2514156" indent="-228560" algn="l" defTabSz="91423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275" indent="-228560" algn="l" defTabSz="91423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395" indent="-228560" algn="l" defTabSz="91423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514" indent="-228560" algn="l" defTabSz="91423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19" algn="l" defTabSz="9142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39" algn="l" defTabSz="9142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58" algn="l" defTabSz="9142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77" algn="l" defTabSz="9142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96" algn="l" defTabSz="9142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16" algn="l" defTabSz="9142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835" algn="l" defTabSz="9142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954" algn="l" defTabSz="9142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0"/>
            <a:ext cx="91455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7" name="Title Placeholder 1"/>
          <p:cNvSpPr>
            <a:spLocks noGrp="1"/>
          </p:cNvSpPr>
          <p:nvPr>
            <p:ph type="title"/>
          </p:nvPr>
        </p:nvSpPr>
        <p:spPr bwMode="auto">
          <a:xfrm>
            <a:off x="371475" y="214313"/>
            <a:ext cx="7558088" cy="62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638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71475" y="1484313"/>
            <a:ext cx="6072188" cy="4681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71475" y="6356350"/>
            <a:ext cx="1485900" cy="241300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bg1"/>
                </a:solidFill>
                <a:ea typeface="Arial" charset="0"/>
              </a:defRPr>
            </a:lvl1pPr>
          </a:lstStyle>
          <a:p>
            <a:pPr>
              <a:defRPr/>
            </a:pPr>
            <a:fld id="{43A8ED05-25D0-48F7-9226-4712DA8DA895}" type="datetime1">
              <a:rPr lang="en-US"/>
              <a:pPr>
                <a:defRPr/>
              </a:pPr>
              <a:t>10/12/2017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57375" y="6356350"/>
            <a:ext cx="2928938" cy="241300"/>
          </a:xfrm>
          <a:prstGeom prst="rect">
            <a:avLst/>
          </a:prstGeom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939393"/>
                </a:solidFill>
                <a:ea typeface="+mn-ea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4"/>
          </p:nvPr>
        </p:nvSpPr>
        <p:spPr>
          <a:xfrm>
            <a:off x="8001000" y="471488"/>
            <a:ext cx="819150" cy="365125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939393"/>
                </a:solidFill>
                <a:ea typeface="Arial" charset="0"/>
              </a:defRPr>
            </a:lvl1pPr>
          </a:lstStyle>
          <a:p>
            <a:pPr>
              <a:defRPr/>
            </a:pPr>
            <a:r>
              <a:rPr lang="en-US"/>
              <a:t>Page </a:t>
            </a:r>
            <a:fld id="{DB3D90F3-A89D-4862-8EFC-51AECA60D3D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00" r:id="rId2"/>
    <p:sldLayoutId id="2147483701" r:id="rId3"/>
    <p:sldLayoutId id="2147483702" r:id="rId4"/>
    <p:sldLayoutId id="2147483703" r:id="rId5"/>
    <p:sldLayoutId id="2147483704" r:id="rId6"/>
  </p:sldLayoutIdLst>
  <p:hf hdr="0" ftr="0" dt="0"/>
  <p:txStyles>
    <p:titleStyle>
      <a:lvl1pPr algn="l" defTabSz="912813" rtl="0" eaLnBrk="0" fontAlgn="base" hangingPunct="0">
        <a:spcBef>
          <a:spcPct val="0"/>
        </a:spcBef>
        <a:spcAft>
          <a:spcPct val="0"/>
        </a:spcAft>
        <a:defRPr lang="en-GB" sz="2200" b="1" kern="1200">
          <a:solidFill>
            <a:schemeClr val="accent1"/>
          </a:solidFill>
          <a:latin typeface="+mj-lt"/>
          <a:ea typeface="+mj-ea"/>
          <a:cs typeface="+mj-cs"/>
        </a:defRPr>
      </a:lvl1pPr>
      <a:lvl2pPr algn="l" defTabSz="912813" rtl="0" eaLnBrk="0" fontAlgn="base" hangingPunct="0">
        <a:spcBef>
          <a:spcPct val="0"/>
        </a:spcBef>
        <a:spcAft>
          <a:spcPct val="0"/>
        </a:spcAft>
        <a:defRPr sz="2200" b="1">
          <a:solidFill>
            <a:schemeClr val="accent1"/>
          </a:solidFill>
          <a:latin typeface="Arial" charset="0"/>
        </a:defRPr>
      </a:lvl2pPr>
      <a:lvl3pPr algn="l" defTabSz="912813" rtl="0" eaLnBrk="0" fontAlgn="base" hangingPunct="0">
        <a:spcBef>
          <a:spcPct val="0"/>
        </a:spcBef>
        <a:spcAft>
          <a:spcPct val="0"/>
        </a:spcAft>
        <a:defRPr sz="2200" b="1">
          <a:solidFill>
            <a:schemeClr val="accent1"/>
          </a:solidFill>
          <a:latin typeface="Arial" charset="0"/>
        </a:defRPr>
      </a:lvl3pPr>
      <a:lvl4pPr algn="l" defTabSz="912813" rtl="0" eaLnBrk="0" fontAlgn="base" hangingPunct="0">
        <a:spcBef>
          <a:spcPct val="0"/>
        </a:spcBef>
        <a:spcAft>
          <a:spcPct val="0"/>
        </a:spcAft>
        <a:defRPr sz="2200" b="1">
          <a:solidFill>
            <a:schemeClr val="accent1"/>
          </a:solidFill>
          <a:latin typeface="Arial" charset="0"/>
        </a:defRPr>
      </a:lvl4pPr>
      <a:lvl5pPr algn="l" defTabSz="912813" rtl="0" eaLnBrk="0" fontAlgn="base" hangingPunct="0">
        <a:spcBef>
          <a:spcPct val="0"/>
        </a:spcBef>
        <a:spcAft>
          <a:spcPct val="0"/>
        </a:spcAft>
        <a:defRPr sz="2200" b="1">
          <a:solidFill>
            <a:schemeClr val="accent1"/>
          </a:solidFill>
          <a:latin typeface="Arial" charset="0"/>
        </a:defRPr>
      </a:lvl5pPr>
      <a:lvl6pPr marL="457200" algn="l" defTabSz="912813" rtl="0" fontAlgn="base">
        <a:spcBef>
          <a:spcPct val="0"/>
        </a:spcBef>
        <a:spcAft>
          <a:spcPct val="0"/>
        </a:spcAft>
        <a:defRPr sz="2200" b="1">
          <a:solidFill>
            <a:schemeClr val="accent1"/>
          </a:solidFill>
          <a:latin typeface="Arial" charset="0"/>
        </a:defRPr>
      </a:lvl6pPr>
      <a:lvl7pPr marL="914400" algn="l" defTabSz="912813" rtl="0" fontAlgn="base">
        <a:spcBef>
          <a:spcPct val="0"/>
        </a:spcBef>
        <a:spcAft>
          <a:spcPct val="0"/>
        </a:spcAft>
        <a:defRPr sz="2200" b="1">
          <a:solidFill>
            <a:schemeClr val="accent1"/>
          </a:solidFill>
          <a:latin typeface="Arial" charset="0"/>
        </a:defRPr>
      </a:lvl7pPr>
      <a:lvl8pPr marL="1371600" algn="l" defTabSz="912813" rtl="0" fontAlgn="base">
        <a:spcBef>
          <a:spcPct val="0"/>
        </a:spcBef>
        <a:spcAft>
          <a:spcPct val="0"/>
        </a:spcAft>
        <a:defRPr sz="2200" b="1">
          <a:solidFill>
            <a:schemeClr val="accent1"/>
          </a:solidFill>
          <a:latin typeface="Arial" charset="0"/>
        </a:defRPr>
      </a:lvl8pPr>
      <a:lvl9pPr marL="1828800" algn="l" defTabSz="912813" rtl="0" fontAlgn="base">
        <a:spcBef>
          <a:spcPct val="0"/>
        </a:spcBef>
        <a:spcAft>
          <a:spcPct val="0"/>
        </a:spcAft>
        <a:defRPr sz="2200" b="1">
          <a:solidFill>
            <a:schemeClr val="accent1"/>
          </a:solidFill>
          <a:latin typeface="Arial" charset="0"/>
        </a:defRPr>
      </a:lvl9pPr>
    </p:titleStyle>
    <p:bodyStyle>
      <a:lvl1pPr marL="342900" indent="-342900" algn="l" defTabSz="912813" rtl="0" eaLnBrk="0" fontAlgn="base" hangingPunct="0">
        <a:spcBef>
          <a:spcPts val="1200"/>
        </a:spcBef>
        <a:spcAft>
          <a:spcPct val="0"/>
        </a:spcAft>
        <a:buFont typeface="Arial" charset="0"/>
        <a:defRPr b="1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2813" rtl="0" eaLnBrk="0" fontAlgn="base" hangingPunct="0">
        <a:spcBef>
          <a:spcPts val="600"/>
        </a:spcBef>
        <a:spcAft>
          <a:spcPct val="0"/>
        </a:spcAft>
        <a:buFont typeface="Arial" charset="0"/>
        <a:defRPr kern="1200">
          <a:solidFill>
            <a:schemeClr val="tx1"/>
          </a:solidFill>
          <a:latin typeface="+mn-lt"/>
          <a:ea typeface="ＭＳ Ｐゴシック" charset="-128"/>
          <a:cs typeface="ＭＳ Ｐゴシック"/>
        </a:defRPr>
      </a:lvl2pPr>
      <a:lvl3pPr marL="261938" indent="-261938" algn="l" defTabSz="912813" rtl="0" eaLnBrk="0" fontAlgn="base" hangingPunct="0">
        <a:spcBef>
          <a:spcPts val="600"/>
        </a:spcBef>
        <a:spcAft>
          <a:spcPct val="0"/>
        </a:spcAft>
        <a:buSzPct val="100000"/>
        <a:buFont typeface="Symbol" pitchFamily="18" charset="2"/>
        <a:buChar char="·"/>
        <a:defRPr kern="1200">
          <a:solidFill>
            <a:schemeClr val="tx1"/>
          </a:solidFill>
          <a:latin typeface="+mn-lt"/>
          <a:ea typeface="ＭＳ Ｐゴシック" charset="-128"/>
          <a:cs typeface="ＭＳ Ｐゴシック"/>
        </a:defRPr>
      </a:lvl3pPr>
      <a:lvl4pPr marL="536575" indent="-274638" algn="l" defTabSz="912813" rtl="0" eaLnBrk="0" fontAlgn="base" hangingPunct="0">
        <a:spcBef>
          <a:spcPts val="600"/>
        </a:spcBef>
        <a:spcAft>
          <a:spcPct val="0"/>
        </a:spcAft>
        <a:buFont typeface="Arial" charset="0"/>
        <a:buChar char="–"/>
        <a:defRPr kern="1200">
          <a:solidFill>
            <a:schemeClr val="tx1"/>
          </a:solidFill>
          <a:latin typeface="+mn-lt"/>
          <a:ea typeface="ＭＳ Ｐゴシック" charset="-128"/>
          <a:cs typeface="ＭＳ Ｐゴシック"/>
        </a:defRPr>
      </a:lvl4pPr>
      <a:lvl5pPr marL="812800" indent="-276225" algn="l" defTabSz="912813" rtl="0" eaLnBrk="0" fontAlgn="base" hangingPunct="0">
        <a:spcBef>
          <a:spcPts val="6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ＭＳ Ｐゴシック" charset="-128"/>
          <a:cs typeface="ＭＳ Ｐゴシック"/>
        </a:defRPr>
      </a:lvl5pPr>
      <a:lvl6pPr marL="2514156" indent="-228560" algn="l" defTabSz="91423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275" indent="-228560" algn="l" defTabSz="91423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395" indent="-228560" algn="l" defTabSz="91423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514" indent="-228560" algn="l" defTabSz="91423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19" algn="l" defTabSz="9142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39" algn="l" defTabSz="9142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58" algn="l" defTabSz="9142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77" algn="l" defTabSz="9142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96" algn="l" defTabSz="9142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16" algn="l" defTabSz="9142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835" algn="l" defTabSz="9142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954" algn="l" defTabSz="9142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0"/>
            <a:ext cx="91455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5" name="Title Placeholder 1"/>
          <p:cNvSpPr>
            <a:spLocks noGrp="1"/>
          </p:cNvSpPr>
          <p:nvPr>
            <p:ph type="title"/>
          </p:nvPr>
        </p:nvSpPr>
        <p:spPr bwMode="auto">
          <a:xfrm>
            <a:off x="371475" y="214313"/>
            <a:ext cx="7558088" cy="62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3556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71475" y="1484313"/>
            <a:ext cx="6072188" cy="4681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71475" y="6356350"/>
            <a:ext cx="1485900" cy="241300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bg1"/>
                </a:solidFill>
                <a:ea typeface="Arial" charset="0"/>
              </a:defRPr>
            </a:lvl1pPr>
          </a:lstStyle>
          <a:p>
            <a:pPr>
              <a:defRPr/>
            </a:pPr>
            <a:fld id="{13DF8456-2607-4ED7-98DB-5D99780DFF00}" type="datetime1">
              <a:rPr lang="en-US"/>
              <a:pPr>
                <a:defRPr/>
              </a:pPr>
              <a:t>10/12/2017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57375" y="6356350"/>
            <a:ext cx="2928938" cy="241300"/>
          </a:xfrm>
          <a:prstGeom prst="rect">
            <a:avLst/>
          </a:prstGeom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939393"/>
                </a:solidFill>
                <a:ea typeface="+mn-ea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4"/>
          </p:nvPr>
        </p:nvSpPr>
        <p:spPr>
          <a:xfrm>
            <a:off x="8001000" y="471488"/>
            <a:ext cx="819150" cy="365125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939393"/>
                </a:solidFill>
                <a:ea typeface="Arial" charset="0"/>
              </a:defRPr>
            </a:lvl1pPr>
          </a:lstStyle>
          <a:p>
            <a:pPr>
              <a:defRPr/>
            </a:pPr>
            <a:r>
              <a:rPr lang="en-US"/>
              <a:t>Page </a:t>
            </a:r>
            <a:fld id="{13E87E9F-2981-4D54-9C75-D9F6671BCB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05" r:id="rId2"/>
    <p:sldLayoutId id="2147483706" r:id="rId3"/>
    <p:sldLayoutId id="2147483707" r:id="rId4"/>
    <p:sldLayoutId id="2147483708" r:id="rId5"/>
    <p:sldLayoutId id="2147483709" r:id="rId6"/>
  </p:sldLayoutIdLst>
  <p:hf hdr="0" ftr="0" dt="0"/>
  <p:txStyles>
    <p:titleStyle>
      <a:lvl1pPr algn="l" defTabSz="912813" rtl="0" eaLnBrk="0" fontAlgn="base" hangingPunct="0">
        <a:spcBef>
          <a:spcPct val="0"/>
        </a:spcBef>
        <a:spcAft>
          <a:spcPct val="0"/>
        </a:spcAft>
        <a:defRPr lang="en-GB" sz="2200" b="1" kern="1200">
          <a:solidFill>
            <a:schemeClr val="accent1"/>
          </a:solidFill>
          <a:latin typeface="+mj-lt"/>
          <a:ea typeface="+mj-ea"/>
          <a:cs typeface="+mj-cs"/>
        </a:defRPr>
      </a:lvl1pPr>
      <a:lvl2pPr algn="l" defTabSz="912813" rtl="0" eaLnBrk="0" fontAlgn="base" hangingPunct="0">
        <a:spcBef>
          <a:spcPct val="0"/>
        </a:spcBef>
        <a:spcAft>
          <a:spcPct val="0"/>
        </a:spcAft>
        <a:defRPr sz="2200" b="1">
          <a:solidFill>
            <a:schemeClr val="accent1"/>
          </a:solidFill>
          <a:latin typeface="Arial" charset="0"/>
        </a:defRPr>
      </a:lvl2pPr>
      <a:lvl3pPr algn="l" defTabSz="912813" rtl="0" eaLnBrk="0" fontAlgn="base" hangingPunct="0">
        <a:spcBef>
          <a:spcPct val="0"/>
        </a:spcBef>
        <a:spcAft>
          <a:spcPct val="0"/>
        </a:spcAft>
        <a:defRPr sz="2200" b="1">
          <a:solidFill>
            <a:schemeClr val="accent1"/>
          </a:solidFill>
          <a:latin typeface="Arial" charset="0"/>
        </a:defRPr>
      </a:lvl3pPr>
      <a:lvl4pPr algn="l" defTabSz="912813" rtl="0" eaLnBrk="0" fontAlgn="base" hangingPunct="0">
        <a:spcBef>
          <a:spcPct val="0"/>
        </a:spcBef>
        <a:spcAft>
          <a:spcPct val="0"/>
        </a:spcAft>
        <a:defRPr sz="2200" b="1">
          <a:solidFill>
            <a:schemeClr val="accent1"/>
          </a:solidFill>
          <a:latin typeface="Arial" charset="0"/>
        </a:defRPr>
      </a:lvl4pPr>
      <a:lvl5pPr algn="l" defTabSz="912813" rtl="0" eaLnBrk="0" fontAlgn="base" hangingPunct="0">
        <a:spcBef>
          <a:spcPct val="0"/>
        </a:spcBef>
        <a:spcAft>
          <a:spcPct val="0"/>
        </a:spcAft>
        <a:defRPr sz="2200" b="1">
          <a:solidFill>
            <a:schemeClr val="accent1"/>
          </a:solidFill>
          <a:latin typeface="Arial" charset="0"/>
        </a:defRPr>
      </a:lvl5pPr>
      <a:lvl6pPr marL="457200" algn="l" defTabSz="912813" rtl="0" fontAlgn="base">
        <a:spcBef>
          <a:spcPct val="0"/>
        </a:spcBef>
        <a:spcAft>
          <a:spcPct val="0"/>
        </a:spcAft>
        <a:defRPr sz="2200" b="1">
          <a:solidFill>
            <a:schemeClr val="accent1"/>
          </a:solidFill>
          <a:latin typeface="Arial" charset="0"/>
        </a:defRPr>
      </a:lvl6pPr>
      <a:lvl7pPr marL="914400" algn="l" defTabSz="912813" rtl="0" fontAlgn="base">
        <a:spcBef>
          <a:spcPct val="0"/>
        </a:spcBef>
        <a:spcAft>
          <a:spcPct val="0"/>
        </a:spcAft>
        <a:defRPr sz="2200" b="1">
          <a:solidFill>
            <a:schemeClr val="accent1"/>
          </a:solidFill>
          <a:latin typeface="Arial" charset="0"/>
        </a:defRPr>
      </a:lvl7pPr>
      <a:lvl8pPr marL="1371600" algn="l" defTabSz="912813" rtl="0" fontAlgn="base">
        <a:spcBef>
          <a:spcPct val="0"/>
        </a:spcBef>
        <a:spcAft>
          <a:spcPct val="0"/>
        </a:spcAft>
        <a:defRPr sz="2200" b="1">
          <a:solidFill>
            <a:schemeClr val="accent1"/>
          </a:solidFill>
          <a:latin typeface="Arial" charset="0"/>
        </a:defRPr>
      </a:lvl8pPr>
      <a:lvl9pPr marL="1828800" algn="l" defTabSz="912813" rtl="0" fontAlgn="base">
        <a:spcBef>
          <a:spcPct val="0"/>
        </a:spcBef>
        <a:spcAft>
          <a:spcPct val="0"/>
        </a:spcAft>
        <a:defRPr sz="2200" b="1">
          <a:solidFill>
            <a:schemeClr val="accent1"/>
          </a:solidFill>
          <a:latin typeface="Arial" charset="0"/>
        </a:defRPr>
      </a:lvl9pPr>
    </p:titleStyle>
    <p:bodyStyle>
      <a:lvl1pPr marL="342900" indent="-342900" algn="l" defTabSz="912813" rtl="0" eaLnBrk="0" fontAlgn="base" hangingPunct="0">
        <a:spcBef>
          <a:spcPts val="1200"/>
        </a:spcBef>
        <a:spcAft>
          <a:spcPct val="0"/>
        </a:spcAft>
        <a:buFont typeface="Arial" charset="0"/>
        <a:defRPr b="1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2813" rtl="0" eaLnBrk="0" fontAlgn="base" hangingPunct="0">
        <a:spcBef>
          <a:spcPts val="600"/>
        </a:spcBef>
        <a:spcAft>
          <a:spcPct val="0"/>
        </a:spcAft>
        <a:buFont typeface="Arial" charset="0"/>
        <a:defRPr kern="1200">
          <a:solidFill>
            <a:schemeClr val="tx1"/>
          </a:solidFill>
          <a:latin typeface="+mn-lt"/>
          <a:ea typeface="ＭＳ Ｐゴシック" charset="-128"/>
          <a:cs typeface="ＭＳ Ｐゴシック"/>
        </a:defRPr>
      </a:lvl2pPr>
      <a:lvl3pPr marL="261938" indent="-261938" algn="l" defTabSz="912813" rtl="0" eaLnBrk="0" fontAlgn="base" hangingPunct="0">
        <a:spcBef>
          <a:spcPts val="600"/>
        </a:spcBef>
        <a:spcAft>
          <a:spcPct val="0"/>
        </a:spcAft>
        <a:buSzPct val="100000"/>
        <a:buFont typeface="Symbol" pitchFamily="18" charset="2"/>
        <a:buChar char="·"/>
        <a:defRPr kern="1200">
          <a:solidFill>
            <a:schemeClr val="tx1"/>
          </a:solidFill>
          <a:latin typeface="+mn-lt"/>
          <a:ea typeface="ＭＳ Ｐゴシック" charset="-128"/>
          <a:cs typeface="ＭＳ Ｐゴシック"/>
        </a:defRPr>
      </a:lvl3pPr>
      <a:lvl4pPr marL="536575" indent="-274638" algn="l" defTabSz="912813" rtl="0" eaLnBrk="0" fontAlgn="base" hangingPunct="0">
        <a:spcBef>
          <a:spcPts val="600"/>
        </a:spcBef>
        <a:spcAft>
          <a:spcPct val="0"/>
        </a:spcAft>
        <a:buFont typeface="Arial" charset="0"/>
        <a:buChar char="–"/>
        <a:defRPr kern="1200">
          <a:solidFill>
            <a:schemeClr val="tx1"/>
          </a:solidFill>
          <a:latin typeface="+mn-lt"/>
          <a:ea typeface="ＭＳ Ｐゴシック" charset="-128"/>
          <a:cs typeface="ＭＳ Ｐゴシック"/>
        </a:defRPr>
      </a:lvl4pPr>
      <a:lvl5pPr marL="812800" indent="-276225" algn="l" defTabSz="912813" rtl="0" eaLnBrk="0" fontAlgn="base" hangingPunct="0">
        <a:spcBef>
          <a:spcPts val="6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ＭＳ Ｐゴシック" charset="-128"/>
          <a:cs typeface="ＭＳ Ｐゴシック"/>
        </a:defRPr>
      </a:lvl5pPr>
      <a:lvl6pPr marL="2514156" indent="-228560" algn="l" defTabSz="91423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275" indent="-228560" algn="l" defTabSz="91423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395" indent="-228560" algn="l" defTabSz="91423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514" indent="-228560" algn="l" defTabSz="91423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19" algn="l" defTabSz="9142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39" algn="l" defTabSz="9142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58" algn="l" defTabSz="9142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77" algn="l" defTabSz="9142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96" algn="l" defTabSz="9142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16" algn="l" defTabSz="9142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835" algn="l" defTabSz="9142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954" algn="l" defTabSz="9142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0"/>
            <a:ext cx="91455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3" name="Title Placeholder 1"/>
          <p:cNvSpPr>
            <a:spLocks noGrp="1"/>
          </p:cNvSpPr>
          <p:nvPr>
            <p:ph type="title"/>
          </p:nvPr>
        </p:nvSpPr>
        <p:spPr bwMode="auto">
          <a:xfrm>
            <a:off x="371475" y="214313"/>
            <a:ext cx="7558088" cy="62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0724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71475" y="1484313"/>
            <a:ext cx="6072188" cy="4681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71475" y="6356350"/>
            <a:ext cx="1485900" cy="241300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bg1"/>
                </a:solidFill>
                <a:ea typeface="Arial" charset="0"/>
              </a:defRPr>
            </a:lvl1pPr>
          </a:lstStyle>
          <a:p>
            <a:pPr>
              <a:defRPr/>
            </a:pPr>
            <a:fld id="{F17C58AD-AC24-4D72-9015-F944A2FA0AA8}" type="datetime1">
              <a:rPr lang="en-US"/>
              <a:pPr>
                <a:defRPr/>
              </a:pPr>
              <a:t>10/12/2017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57375" y="6356350"/>
            <a:ext cx="2928938" cy="241300"/>
          </a:xfrm>
          <a:prstGeom prst="rect">
            <a:avLst/>
          </a:prstGeom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939393"/>
                </a:solidFill>
                <a:ea typeface="+mn-ea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4"/>
          </p:nvPr>
        </p:nvSpPr>
        <p:spPr>
          <a:xfrm>
            <a:off x="8001000" y="471488"/>
            <a:ext cx="819150" cy="365125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939393"/>
                </a:solidFill>
                <a:ea typeface="Arial" charset="0"/>
              </a:defRPr>
            </a:lvl1pPr>
          </a:lstStyle>
          <a:p>
            <a:pPr>
              <a:defRPr/>
            </a:pPr>
            <a:r>
              <a:rPr lang="en-US"/>
              <a:t>Page </a:t>
            </a:r>
            <a:fld id="{70031ACE-02D6-4176-ABF8-0FD1AC726FA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10" r:id="rId2"/>
    <p:sldLayoutId id="2147483711" r:id="rId3"/>
    <p:sldLayoutId id="2147483712" r:id="rId4"/>
    <p:sldLayoutId id="2147483713" r:id="rId5"/>
    <p:sldLayoutId id="2147483714" r:id="rId6"/>
  </p:sldLayoutIdLst>
  <p:hf hdr="0" ftr="0" dt="0"/>
  <p:txStyles>
    <p:titleStyle>
      <a:lvl1pPr algn="l" defTabSz="912813" rtl="0" eaLnBrk="0" fontAlgn="base" hangingPunct="0">
        <a:spcBef>
          <a:spcPct val="0"/>
        </a:spcBef>
        <a:spcAft>
          <a:spcPct val="0"/>
        </a:spcAft>
        <a:defRPr lang="en-GB" sz="2200" b="1" kern="1200">
          <a:solidFill>
            <a:schemeClr val="accent1"/>
          </a:solidFill>
          <a:latin typeface="+mj-lt"/>
          <a:ea typeface="+mj-ea"/>
          <a:cs typeface="+mj-cs"/>
        </a:defRPr>
      </a:lvl1pPr>
      <a:lvl2pPr algn="l" defTabSz="912813" rtl="0" eaLnBrk="0" fontAlgn="base" hangingPunct="0">
        <a:spcBef>
          <a:spcPct val="0"/>
        </a:spcBef>
        <a:spcAft>
          <a:spcPct val="0"/>
        </a:spcAft>
        <a:defRPr sz="2200" b="1">
          <a:solidFill>
            <a:schemeClr val="accent1"/>
          </a:solidFill>
          <a:latin typeface="Arial" charset="0"/>
        </a:defRPr>
      </a:lvl2pPr>
      <a:lvl3pPr algn="l" defTabSz="912813" rtl="0" eaLnBrk="0" fontAlgn="base" hangingPunct="0">
        <a:spcBef>
          <a:spcPct val="0"/>
        </a:spcBef>
        <a:spcAft>
          <a:spcPct val="0"/>
        </a:spcAft>
        <a:defRPr sz="2200" b="1">
          <a:solidFill>
            <a:schemeClr val="accent1"/>
          </a:solidFill>
          <a:latin typeface="Arial" charset="0"/>
        </a:defRPr>
      </a:lvl3pPr>
      <a:lvl4pPr algn="l" defTabSz="912813" rtl="0" eaLnBrk="0" fontAlgn="base" hangingPunct="0">
        <a:spcBef>
          <a:spcPct val="0"/>
        </a:spcBef>
        <a:spcAft>
          <a:spcPct val="0"/>
        </a:spcAft>
        <a:defRPr sz="2200" b="1">
          <a:solidFill>
            <a:schemeClr val="accent1"/>
          </a:solidFill>
          <a:latin typeface="Arial" charset="0"/>
        </a:defRPr>
      </a:lvl4pPr>
      <a:lvl5pPr algn="l" defTabSz="912813" rtl="0" eaLnBrk="0" fontAlgn="base" hangingPunct="0">
        <a:spcBef>
          <a:spcPct val="0"/>
        </a:spcBef>
        <a:spcAft>
          <a:spcPct val="0"/>
        </a:spcAft>
        <a:defRPr sz="2200" b="1">
          <a:solidFill>
            <a:schemeClr val="accent1"/>
          </a:solidFill>
          <a:latin typeface="Arial" charset="0"/>
        </a:defRPr>
      </a:lvl5pPr>
      <a:lvl6pPr marL="457200" algn="l" defTabSz="912813" rtl="0" fontAlgn="base">
        <a:spcBef>
          <a:spcPct val="0"/>
        </a:spcBef>
        <a:spcAft>
          <a:spcPct val="0"/>
        </a:spcAft>
        <a:defRPr sz="2200" b="1">
          <a:solidFill>
            <a:schemeClr val="accent1"/>
          </a:solidFill>
          <a:latin typeface="Arial" charset="0"/>
        </a:defRPr>
      </a:lvl6pPr>
      <a:lvl7pPr marL="914400" algn="l" defTabSz="912813" rtl="0" fontAlgn="base">
        <a:spcBef>
          <a:spcPct val="0"/>
        </a:spcBef>
        <a:spcAft>
          <a:spcPct val="0"/>
        </a:spcAft>
        <a:defRPr sz="2200" b="1">
          <a:solidFill>
            <a:schemeClr val="accent1"/>
          </a:solidFill>
          <a:latin typeface="Arial" charset="0"/>
        </a:defRPr>
      </a:lvl7pPr>
      <a:lvl8pPr marL="1371600" algn="l" defTabSz="912813" rtl="0" fontAlgn="base">
        <a:spcBef>
          <a:spcPct val="0"/>
        </a:spcBef>
        <a:spcAft>
          <a:spcPct val="0"/>
        </a:spcAft>
        <a:defRPr sz="2200" b="1">
          <a:solidFill>
            <a:schemeClr val="accent1"/>
          </a:solidFill>
          <a:latin typeface="Arial" charset="0"/>
        </a:defRPr>
      </a:lvl8pPr>
      <a:lvl9pPr marL="1828800" algn="l" defTabSz="912813" rtl="0" fontAlgn="base">
        <a:spcBef>
          <a:spcPct val="0"/>
        </a:spcBef>
        <a:spcAft>
          <a:spcPct val="0"/>
        </a:spcAft>
        <a:defRPr sz="2200" b="1">
          <a:solidFill>
            <a:schemeClr val="accent1"/>
          </a:solidFill>
          <a:latin typeface="Arial" charset="0"/>
        </a:defRPr>
      </a:lvl9pPr>
    </p:titleStyle>
    <p:bodyStyle>
      <a:lvl1pPr marL="342900" indent="-342900" algn="l" defTabSz="912813" rtl="0" eaLnBrk="0" fontAlgn="base" hangingPunct="0">
        <a:spcBef>
          <a:spcPts val="1200"/>
        </a:spcBef>
        <a:spcAft>
          <a:spcPct val="0"/>
        </a:spcAft>
        <a:buFont typeface="Arial" charset="0"/>
        <a:defRPr b="1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2813" rtl="0" eaLnBrk="0" fontAlgn="base" hangingPunct="0">
        <a:spcBef>
          <a:spcPts val="600"/>
        </a:spcBef>
        <a:spcAft>
          <a:spcPct val="0"/>
        </a:spcAft>
        <a:buFont typeface="Arial" charset="0"/>
        <a:defRPr kern="1200">
          <a:solidFill>
            <a:schemeClr val="tx1"/>
          </a:solidFill>
          <a:latin typeface="+mn-lt"/>
          <a:ea typeface="ＭＳ Ｐゴシック" charset="-128"/>
          <a:cs typeface="ＭＳ Ｐゴシック"/>
        </a:defRPr>
      </a:lvl2pPr>
      <a:lvl3pPr marL="261938" indent="-261938" algn="l" defTabSz="912813" rtl="0" eaLnBrk="0" fontAlgn="base" hangingPunct="0">
        <a:spcBef>
          <a:spcPts val="600"/>
        </a:spcBef>
        <a:spcAft>
          <a:spcPct val="0"/>
        </a:spcAft>
        <a:buSzPct val="100000"/>
        <a:buFont typeface="Symbol" pitchFamily="18" charset="2"/>
        <a:buChar char="·"/>
        <a:defRPr kern="1200">
          <a:solidFill>
            <a:schemeClr val="tx1"/>
          </a:solidFill>
          <a:latin typeface="+mn-lt"/>
          <a:ea typeface="ＭＳ Ｐゴシック" charset="-128"/>
          <a:cs typeface="ＭＳ Ｐゴシック"/>
        </a:defRPr>
      </a:lvl3pPr>
      <a:lvl4pPr marL="536575" indent="-274638" algn="l" defTabSz="912813" rtl="0" eaLnBrk="0" fontAlgn="base" hangingPunct="0">
        <a:spcBef>
          <a:spcPts val="600"/>
        </a:spcBef>
        <a:spcAft>
          <a:spcPct val="0"/>
        </a:spcAft>
        <a:buFont typeface="Arial" charset="0"/>
        <a:buChar char="–"/>
        <a:defRPr kern="1200">
          <a:solidFill>
            <a:schemeClr val="tx1"/>
          </a:solidFill>
          <a:latin typeface="+mn-lt"/>
          <a:ea typeface="ＭＳ Ｐゴシック" charset="-128"/>
          <a:cs typeface="ＭＳ Ｐゴシック"/>
        </a:defRPr>
      </a:lvl4pPr>
      <a:lvl5pPr marL="812800" indent="-276225" algn="l" defTabSz="912813" rtl="0" eaLnBrk="0" fontAlgn="base" hangingPunct="0">
        <a:spcBef>
          <a:spcPts val="6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ＭＳ Ｐゴシック" charset="-128"/>
          <a:cs typeface="ＭＳ Ｐゴシック"/>
        </a:defRPr>
      </a:lvl5pPr>
      <a:lvl6pPr marL="2514156" indent="-228560" algn="l" defTabSz="91423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275" indent="-228560" algn="l" defTabSz="91423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395" indent="-228560" algn="l" defTabSz="91423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514" indent="-228560" algn="l" defTabSz="91423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19" algn="l" defTabSz="9142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39" algn="l" defTabSz="9142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58" algn="l" defTabSz="9142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77" algn="l" defTabSz="9142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96" algn="l" defTabSz="9142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16" algn="l" defTabSz="9142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835" algn="l" defTabSz="9142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954" algn="l" defTabSz="9142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6.gi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2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Relationship Id="rId4" Type="http://schemas.openxmlformats.org/officeDocument/2006/relationships/hyperlink" Target="http://www.nichd.nih.gov/news/releases/080311-levine.cfm?renderforprint=1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2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gif"/><Relationship Id="rId1" Type="http://schemas.openxmlformats.org/officeDocument/2006/relationships/slideLayout" Target="../slideLayouts/slideLayout1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1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image" Target="../media/image49.jpeg"/><Relationship Id="rId7" Type="http://schemas.openxmlformats.org/officeDocument/2006/relationships/image" Target="../media/image5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2.gif"/><Relationship Id="rId5" Type="http://schemas.openxmlformats.org/officeDocument/2006/relationships/image" Target="../media/image51.jpeg"/><Relationship Id="rId10" Type="http://schemas.openxmlformats.org/officeDocument/2006/relationships/image" Target="../media/image56.jpeg"/><Relationship Id="rId4" Type="http://schemas.openxmlformats.org/officeDocument/2006/relationships/image" Target="../media/image50.png"/><Relationship Id="rId9" Type="http://schemas.openxmlformats.org/officeDocument/2006/relationships/image" Target="../media/image5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Title 7"/>
          <p:cNvSpPr>
            <a:spLocks noGrp="1"/>
          </p:cNvSpPr>
          <p:nvPr>
            <p:ph type="ctrTitle"/>
          </p:nvPr>
        </p:nvSpPr>
        <p:spPr>
          <a:xfrm>
            <a:off x="371475" y="980728"/>
            <a:ext cx="6072188" cy="1073150"/>
          </a:xfrm>
        </p:spPr>
        <p:txBody>
          <a:bodyPr/>
          <a:lstStyle/>
          <a:p>
            <a:pPr eaLnBrk="1" hangingPunct="1"/>
            <a:r>
              <a:rPr lang="en-US" dirty="0" smtClean="0"/>
              <a:t>Atypical </a:t>
            </a:r>
            <a:r>
              <a:rPr lang="en-US" dirty="0" err="1" smtClean="0"/>
              <a:t>Haemolytic</a:t>
            </a:r>
            <a:r>
              <a:rPr lang="en-US" dirty="0" smtClean="0"/>
              <a:t> Uremic Syndrome in Pregnancy</a:t>
            </a:r>
            <a:endParaRPr lang="en-US" dirty="0"/>
          </a:p>
        </p:txBody>
      </p:sp>
      <p:sp>
        <p:nvSpPr>
          <p:cNvPr id="39938" name="Rectangle 4"/>
          <p:cNvSpPr>
            <a:spLocks noGrp="1"/>
          </p:cNvSpPr>
          <p:nvPr>
            <p:ph type="subTitle" idx="1"/>
          </p:nvPr>
        </p:nvSpPr>
        <p:spPr>
          <a:xfrm>
            <a:off x="371475" y="2276872"/>
            <a:ext cx="6072188" cy="712788"/>
          </a:xfrm>
        </p:spPr>
        <p:txBody>
          <a:bodyPr/>
          <a:lstStyle/>
          <a:p>
            <a:pPr marL="0" indent="0" eaLnBrk="1" hangingPunct="1"/>
            <a:r>
              <a:rPr lang="en-US" dirty="0"/>
              <a:t>Dr Kate </a:t>
            </a:r>
            <a:r>
              <a:rPr lang="en-US" dirty="0" smtClean="0"/>
              <a:t>Bramham</a:t>
            </a:r>
          </a:p>
          <a:p>
            <a:pPr marL="0" indent="0" eaLnBrk="1" hangingPunct="1"/>
            <a:endParaRPr lang="en-GB" dirty="0"/>
          </a:p>
          <a:p>
            <a:pPr marL="0" indent="0" eaLnBrk="1" hangingPunct="1"/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 flipH="1">
            <a:off x="247650" y="406405"/>
            <a:ext cx="4552950" cy="6463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  <a:ea typeface="Arial" charset="0"/>
              </a:rPr>
              <a:t>Renal Sciences; Department of Nephrology</a:t>
            </a:r>
            <a:endParaRPr lang="en-US" dirty="0">
              <a:solidFill>
                <a:schemeClr val="bg1">
                  <a:lumMod val="50000"/>
                </a:schemeClr>
              </a:solidFill>
              <a:ea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5918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396552" y="-243408"/>
            <a:ext cx="9144000" cy="1143000"/>
          </a:xfrm>
        </p:spPr>
        <p:txBody>
          <a:bodyPr/>
          <a:lstStyle/>
          <a:p>
            <a:pPr eaLnBrk="1" hangingPunct="1"/>
            <a:r>
              <a:rPr lang="en-GB" sz="2400" dirty="0" smtClean="0">
                <a:solidFill>
                  <a:srgbClr val="C00000"/>
                </a:solidFill>
              </a:rPr>
              <a:t>Acute Kidney </a:t>
            </a:r>
            <a:r>
              <a:rPr lang="en-GB" sz="2400" dirty="0">
                <a:solidFill>
                  <a:srgbClr val="C00000"/>
                </a:solidFill>
              </a:rPr>
              <a:t>Injury and </a:t>
            </a:r>
            <a:r>
              <a:rPr lang="en-GB" sz="2400" dirty="0" smtClean="0">
                <a:solidFill>
                  <a:srgbClr val="C00000"/>
                </a:solidFill>
              </a:rPr>
              <a:t>Pregnancy – Risk factors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8306" y="1124744"/>
            <a:ext cx="1442302" cy="96234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528" y="1124744"/>
            <a:ext cx="7151685" cy="5112568"/>
          </a:xfrm>
          <a:prstGeom prst="rect">
            <a:avLst/>
          </a:prstGeom>
        </p:spPr>
      </p:pic>
      <p:sp>
        <p:nvSpPr>
          <p:cNvPr id="5" name="Flowchart: Process 4"/>
          <p:cNvSpPr/>
          <p:nvPr/>
        </p:nvSpPr>
        <p:spPr>
          <a:xfrm>
            <a:off x="323528" y="4833156"/>
            <a:ext cx="7151685" cy="180020"/>
          </a:xfrm>
          <a:prstGeom prst="flowChartProcess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87939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395536" y="-243408"/>
            <a:ext cx="9144000" cy="1143000"/>
          </a:xfrm>
        </p:spPr>
        <p:txBody>
          <a:bodyPr/>
          <a:lstStyle/>
          <a:p>
            <a:pPr eaLnBrk="1" hangingPunct="1"/>
            <a:r>
              <a:rPr lang="en-GB" sz="2400" dirty="0" smtClean="0">
                <a:solidFill>
                  <a:srgbClr val="C00000"/>
                </a:solidFill>
              </a:rPr>
              <a:t>Acute Kidney Injury and Pregnancy - complications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8306" y="1124744"/>
            <a:ext cx="1442302" cy="96234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3062" y="1357312"/>
            <a:ext cx="5857875" cy="4143375"/>
          </a:xfrm>
          <a:prstGeom prst="rect">
            <a:avLst/>
          </a:prstGeom>
        </p:spPr>
      </p:pic>
      <p:sp>
        <p:nvSpPr>
          <p:cNvPr id="2" name="Flowchart: Process 1"/>
          <p:cNvSpPr/>
          <p:nvPr/>
        </p:nvSpPr>
        <p:spPr>
          <a:xfrm>
            <a:off x="1835696" y="3356990"/>
            <a:ext cx="5594010" cy="144017"/>
          </a:xfrm>
          <a:prstGeom prst="flowChartProcess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Flowchart: Process 7"/>
          <p:cNvSpPr/>
          <p:nvPr/>
        </p:nvSpPr>
        <p:spPr>
          <a:xfrm>
            <a:off x="1835696" y="3501007"/>
            <a:ext cx="5594010" cy="216025"/>
          </a:xfrm>
          <a:prstGeom prst="flowChartProcess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2118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205880"/>
              </p:ext>
            </p:extLst>
          </p:nvPr>
        </p:nvGraphicFramePr>
        <p:xfrm>
          <a:off x="457200" y="1600200"/>
          <a:ext cx="8229600" cy="3590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43200"/>
                <a:gridCol w="2743200"/>
                <a:gridCol w="2743200"/>
              </a:tblGrid>
              <a:tr h="37084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600" dirty="0">
                          <a:latin typeface="+mn-lt"/>
                          <a:ea typeface="Times New Roman"/>
                          <a:cs typeface="Times New Roman"/>
                        </a:rPr>
                        <a:t>Pre-renal</a:t>
                      </a:r>
                      <a:endParaRPr lang="en-US" sz="16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600" dirty="0">
                          <a:latin typeface="+mn-lt"/>
                          <a:ea typeface="Times New Roman"/>
                          <a:cs typeface="Times New Roman"/>
                        </a:rPr>
                        <a:t>Renal</a:t>
                      </a:r>
                      <a:endParaRPr lang="en-US" sz="16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600" dirty="0">
                          <a:latin typeface="+mn-lt"/>
                          <a:ea typeface="Times New Roman"/>
                          <a:cs typeface="Times New Roman"/>
                        </a:rPr>
                        <a:t>Post Renal</a:t>
                      </a:r>
                      <a:endParaRPr lang="en-US" sz="16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2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600" dirty="0">
                          <a:latin typeface="+mn-lt"/>
                          <a:ea typeface="Times New Roman"/>
                          <a:cs typeface="Times New Roman"/>
                        </a:rPr>
                        <a:t>Vomiting/</a:t>
                      </a:r>
                      <a:r>
                        <a:rPr lang="en-GB" sz="1600" dirty="0" err="1">
                          <a:latin typeface="+mn-lt"/>
                          <a:ea typeface="Times New Roman"/>
                          <a:cs typeface="Times New Roman"/>
                        </a:rPr>
                        <a:t>hyperemesis</a:t>
                      </a:r>
                      <a:endParaRPr lang="en-US" sz="16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600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Pre-</a:t>
                      </a:r>
                      <a:r>
                        <a:rPr lang="en-GB" sz="1600" dirty="0" err="1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eclampsia</a:t>
                      </a:r>
                      <a:endParaRPr lang="en-US" sz="1600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600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Gravid uterus</a:t>
                      </a:r>
                      <a:endParaRPr lang="en-US" sz="1600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600" dirty="0">
                          <a:latin typeface="+mn-lt"/>
                          <a:ea typeface="Times New Roman"/>
                          <a:cs typeface="Times New Roman"/>
                        </a:rPr>
                        <a:t>Post-partum haemorrhage</a:t>
                      </a:r>
                      <a:endParaRPr lang="en-US" sz="16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600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HELLP</a:t>
                      </a:r>
                      <a:endParaRPr lang="en-US" sz="1600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600">
                          <a:latin typeface="+mn-lt"/>
                          <a:ea typeface="Times New Roman"/>
                          <a:cs typeface="Times New Roman"/>
                        </a:rPr>
                        <a:t>Papillary necrosis</a:t>
                      </a:r>
                      <a:endParaRPr lang="en-US" sz="160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600" dirty="0">
                          <a:latin typeface="+mn-lt"/>
                          <a:ea typeface="Times New Roman"/>
                          <a:cs typeface="Times New Roman"/>
                        </a:rPr>
                        <a:t>Placental abruption</a:t>
                      </a:r>
                      <a:endParaRPr lang="en-US" sz="16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600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AFLP</a:t>
                      </a:r>
                      <a:endParaRPr lang="en-US" sz="1600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600">
                          <a:latin typeface="+mn-lt"/>
                          <a:ea typeface="Times New Roman"/>
                          <a:cs typeface="Times New Roman"/>
                        </a:rPr>
                        <a:t>Urinary retention</a:t>
                      </a:r>
                      <a:endParaRPr lang="en-US" sz="160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600" dirty="0">
                          <a:latin typeface="+mn-lt"/>
                          <a:ea typeface="Times New Roman"/>
                          <a:cs typeface="Times New Roman"/>
                        </a:rPr>
                        <a:t>Sepsis</a:t>
                      </a:r>
                      <a:endParaRPr lang="en-US" sz="16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600" dirty="0">
                          <a:latin typeface="+mn-lt"/>
                          <a:ea typeface="Times New Roman"/>
                          <a:cs typeface="Times New Roman"/>
                        </a:rPr>
                        <a:t>Acute tubular necrosis</a:t>
                      </a:r>
                      <a:endParaRPr lang="en-US" sz="16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600">
                          <a:latin typeface="+mn-lt"/>
                          <a:ea typeface="Times New Roman"/>
                          <a:cs typeface="Times New Roman"/>
                        </a:rPr>
                        <a:t>Damaged ureters</a:t>
                      </a:r>
                      <a:endParaRPr lang="en-US" sz="160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34640">
                <a:tc>
                  <a:txBody>
                    <a:bodyPr/>
                    <a:lstStyle/>
                    <a:p>
                      <a:pPr marL="0" marR="0" indent="0" algn="just" defTabSz="914239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 smtClean="0">
                          <a:latin typeface="+mn-lt"/>
                          <a:ea typeface="Times New Roman"/>
                          <a:cs typeface="Times New Roman"/>
                        </a:rPr>
                        <a:t>Heart failure</a:t>
                      </a:r>
                      <a:endParaRPr lang="en-US" sz="16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600" dirty="0">
                          <a:latin typeface="+mn-lt"/>
                          <a:ea typeface="Times New Roman"/>
                          <a:cs typeface="Times New Roman"/>
                        </a:rPr>
                        <a:t>Interstitial nephritis</a:t>
                      </a:r>
                      <a:endParaRPr lang="en-US" sz="16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n-US" sz="16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n-US" sz="16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600" b="1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TTP/ADAMTS-13 deficiency TMA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n-GB" sz="16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n-GB" sz="16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aHUS / Complement alternative pathway</a:t>
                      </a:r>
                      <a:r>
                        <a:rPr lang="en-US" sz="1600" b="1" baseline="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 dysregulation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n-GB" sz="16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396552" y="-243408"/>
            <a:ext cx="9144000" cy="1143000"/>
          </a:xfrm>
        </p:spPr>
        <p:txBody>
          <a:bodyPr/>
          <a:lstStyle/>
          <a:p>
            <a:pPr eaLnBrk="1" hangingPunct="1"/>
            <a:r>
              <a:rPr lang="en-GB" sz="2400" dirty="0" smtClean="0">
                <a:solidFill>
                  <a:schemeClr val="tx1"/>
                </a:solidFill>
              </a:rPr>
              <a:t>Causes of Acute Kidney Injury in Pregnancy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2589786" y="5706834"/>
            <a:ext cx="151996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y-GB" sz="2800" dirty="0">
                <a:solidFill>
                  <a:srgbClr val="C00000"/>
                </a:solidFill>
              </a:rPr>
              <a:t>NSAIDS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9" name="Right Arrow 8"/>
          <p:cNvSpPr/>
          <p:nvPr/>
        </p:nvSpPr>
        <p:spPr>
          <a:xfrm rot="16200000">
            <a:off x="3506088" y="5406421"/>
            <a:ext cx="384635" cy="125018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10" name="Picture 3" descr="C:\Users\Kate Branham\AppData\Local\Microsoft\Windows\Temporary Internet Files\Content.IE5\9DF2K3GE\kidney6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3870085"/>
            <a:ext cx="1874809" cy="1190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ight Arrow 10"/>
          <p:cNvSpPr/>
          <p:nvPr/>
        </p:nvSpPr>
        <p:spPr>
          <a:xfrm rot="16200000">
            <a:off x="2644593" y="5431017"/>
            <a:ext cx="384635" cy="125018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4210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What is atypical Haemolytic Uremic Syndrome?</a:t>
            </a:r>
            <a:endParaRPr lang="en-GB" dirty="0"/>
          </a:p>
        </p:txBody>
      </p:sp>
      <p:sp>
        <p:nvSpPr>
          <p:cNvPr id="2" name="TextBox 1"/>
          <p:cNvSpPr txBox="1"/>
          <p:nvPr/>
        </p:nvSpPr>
        <p:spPr>
          <a:xfrm>
            <a:off x="323528" y="1052736"/>
            <a:ext cx="856895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2" indent="0"/>
            <a:r>
              <a:rPr lang="en-GB" dirty="0">
                <a:latin typeface="+mn-lt"/>
                <a:cs typeface="+mn-cs"/>
              </a:rPr>
              <a:t>Renal biopsy showing a TMA</a:t>
            </a:r>
          </a:p>
          <a:p>
            <a:pPr marL="0" indent="0">
              <a:buNone/>
            </a:pPr>
            <a:r>
              <a:rPr lang="en-GB" dirty="0">
                <a:latin typeface="+mn-lt"/>
                <a:cs typeface="+mn-cs"/>
              </a:rPr>
              <a:t>	</a:t>
            </a:r>
            <a:endParaRPr lang="en-GB" dirty="0" smtClean="0">
              <a:latin typeface="+mn-lt"/>
              <a:cs typeface="+mn-cs"/>
            </a:endParaRPr>
          </a:p>
          <a:p>
            <a:pPr marL="0" indent="0">
              <a:buNone/>
            </a:pPr>
            <a:r>
              <a:rPr lang="en-GB" dirty="0" smtClean="0">
                <a:latin typeface="+mn-lt"/>
                <a:cs typeface="+mn-cs"/>
              </a:rPr>
              <a:t>and/or</a:t>
            </a:r>
          </a:p>
          <a:p>
            <a:pPr marL="0" indent="0">
              <a:buNone/>
            </a:pPr>
            <a:endParaRPr lang="en-GB" dirty="0">
              <a:latin typeface="+mn-lt"/>
              <a:cs typeface="+mn-cs"/>
            </a:endParaRPr>
          </a:p>
          <a:p>
            <a:pPr marL="0" indent="0">
              <a:buNone/>
            </a:pPr>
            <a:r>
              <a:rPr lang="en-GB" dirty="0" smtClean="0">
                <a:latin typeface="+mn-lt"/>
                <a:cs typeface="+mn-cs"/>
              </a:rPr>
              <a:t>The </a:t>
            </a:r>
            <a:r>
              <a:rPr lang="en-GB" dirty="0">
                <a:latin typeface="+mn-lt"/>
                <a:cs typeface="+mn-cs"/>
              </a:rPr>
              <a:t>classic triad of </a:t>
            </a:r>
            <a:endParaRPr lang="en-GB" dirty="0" smtClean="0">
              <a:latin typeface="+mn-lt"/>
              <a:cs typeface="+mn-cs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 smtClean="0">
                <a:latin typeface="+mn-lt"/>
                <a:cs typeface="+mn-cs"/>
              </a:rPr>
              <a:t>MAHA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 smtClean="0">
                <a:latin typeface="+mn-lt"/>
                <a:cs typeface="+mn-cs"/>
              </a:rPr>
              <a:t>Thrombocytopenia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 smtClean="0">
                <a:latin typeface="+mn-lt"/>
                <a:cs typeface="+mn-cs"/>
              </a:rPr>
              <a:t>Renal failure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latin typeface="+mn-lt"/>
              <a:cs typeface="+mn-cs"/>
            </a:endParaRPr>
          </a:p>
          <a:p>
            <a:endParaRPr lang="en-GB" dirty="0" smtClean="0"/>
          </a:p>
          <a:p>
            <a:endParaRPr lang="en-GB" dirty="0"/>
          </a:p>
          <a:p>
            <a:r>
              <a:rPr lang="en-GB" dirty="0" smtClean="0"/>
              <a:t>Chronic </a:t>
            </a:r>
            <a:r>
              <a:rPr lang="en-GB" dirty="0"/>
              <a:t>relapsing entity, triggered by uncontrolled </a:t>
            </a:r>
            <a:r>
              <a:rPr lang="en-GB" dirty="0" smtClean="0"/>
              <a:t>complement </a:t>
            </a:r>
            <a:r>
              <a:rPr lang="en-GB" dirty="0" smtClean="0"/>
              <a:t>activation</a:t>
            </a:r>
            <a:endParaRPr lang="en-GB" dirty="0" smtClean="0"/>
          </a:p>
          <a:p>
            <a:r>
              <a:rPr lang="en-GB" dirty="0" smtClean="0"/>
              <a:t>Historically - </a:t>
            </a:r>
            <a:endParaRPr lang="en-GB" dirty="0"/>
          </a:p>
          <a:p>
            <a:r>
              <a:rPr lang="en-GB" dirty="0" smtClean="0"/>
              <a:t>1</a:t>
            </a:r>
            <a:r>
              <a:rPr lang="en-US" dirty="0"/>
              <a:t>—</a:t>
            </a:r>
            <a:r>
              <a:rPr lang="en-GB" dirty="0"/>
              <a:t>15% </a:t>
            </a:r>
            <a:r>
              <a:rPr lang="en-GB" dirty="0" smtClean="0"/>
              <a:t>mortality &amp; </a:t>
            </a:r>
            <a:r>
              <a:rPr lang="en-GB" dirty="0"/>
              <a:t>50% never recover renal </a:t>
            </a:r>
            <a:r>
              <a:rPr lang="en-GB" dirty="0" smtClean="0"/>
              <a:t>function  </a:t>
            </a:r>
            <a:r>
              <a:rPr lang="en-GB" sz="1200" i="1" dirty="0" err="1" smtClean="0">
                <a:solidFill>
                  <a:schemeClr val="accent5">
                    <a:lumMod val="50000"/>
                  </a:schemeClr>
                </a:solidFill>
              </a:rPr>
              <a:t>Capriolo</a:t>
            </a:r>
            <a:r>
              <a:rPr lang="en-GB" sz="1200" i="1" dirty="0" smtClean="0">
                <a:solidFill>
                  <a:schemeClr val="accent5">
                    <a:lumMod val="50000"/>
                  </a:schemeClr>
                </a:solidFill>
              </a:rPr>
              <a:t> et al Blood 2008</a:t>
            </a:r>
          </a:p>
          <a:p>
            <a:r>
              <a:rPr lang="en-GB" dirty="0" smtClean="0"/>
              <a:t>50</a:t>
            </a:r>
            <a:r>
              <a:rPr lang="en-GB" dirty="0"/>
              <a:t>% recur after renal transplantation (80-90% graft loss</a:t>
            </a:r>
            <a:r>
              <a:rPr lang="en-GB" dirty="0" smtClean="0"/>
              <a:t>)</a:t>
            </a:r>
            <a:r>
              <a:rPr lang="en-GB" baseline="30000" dirty="0" smtClean="0"/>
              <a:t>  </a:t>
            </a:r>
            <a:r>
              <a:rPr lang="en-GB" sz="1200" i="1" dirty="0" err="1">
                <a:solidFill>
                  <a:schemeClr val="accent5">
                    <a:lumMod val="50000"/>
                  </a:schemeClr>
                </a:solidFill>
              </a:rPr>
              <a:t>Bresin</a:t>
            </a:r>
            <a:r>
              <a:rPr lang="en-GB" sz="1200" i="1" dirty="0">
                <a:solidFill>
                  <a:schemeClr val="accent5">
                    <a:lumMod val="50000"/>
                  </a:schemeClr>
                </a:solidFill>
              </a:rPr>
              <a:t> et al JASN 2006</a:t>
            </a:r>
          </a:p>
          <a:p>
            <a:pPr marL="0" indent="0">
              <a:buNone/>
            </a:pPr>
            <a:endParaRPr lang="en-GB" dirty="0">
              <a:latin typeface="+mn-lt"/>
              <a:cs typeface="+mn-cs"/>
            </a:endParaRPr>
          </a:p>
        </p:txBody>
      </p:sp>
      <p:pic>
        <p:nvPicPr>
          <p:cNvPr id="6146" name="Picture 2" descr="https://upload.wikimedia.org/wikipedia/commons/4/4a/Acute_thrombotic_microangiopathy_-_pas_-_high_ma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1478" y="1412776"/>
            <a:ext cx="3240356" cy="2160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90120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1340768"/>
            <a:ext cx="4920605" cy="3744887"/>
          </a:xfrm>
        </p:spPr>
        <p:txBody>
          <a:bodyPr>
            <a:normAutofit fontScale="92500" lnSpcReduction="1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GB" sz="2000" dirty="0"/>
              <a:t>Shiga-toxin associated HUS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2000" dirty="0" smtClean="0"/>
              <a:t>Pre-eclampsia/HELLP</a:t>
            </a:r>
            <a:endParaRPr lang="en-GB" sz="2000" dirty="0"/>
          </a:p>
          <a:p>
            <a:pPr>
              <a:buFont typeface="Arial" panose="020B0604020202020204" pitchFamily="34" charset="0"/>
              <a:buChar char="•"/>
            </a:pPr>
            <a:r>
              <a:rPr lang="en-GB" sz="2000" dirty="0" smtClean="0"/>
              <a:t>TTP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2100" dirty="0"/>
              <a:t>Primary antiphospholipid </a:t>
            </a:r>
            <a:r>
              <a:rPr lang="en-GB" sz="2100" dirty="0" smtClean="0"/>
              <a:t>syndrome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2100" dirty="0" err="1" smtClean="0"/>
              <a:t>Sjogrens</a:t>
            </a:r>
            <a:endParaRPr lang="en-GB" sz="2100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en-GB" sz="2100" dirty="0" smtClean="0"/>
              <a:t>SLE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2100" dirty="0" smtClean="0"/>
              <a:t>Drug-related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2100" dirty="0" smtClean="0"/>
              <a:t>Malignancy-associated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2000" dirty="0" smtClean="0"/>
              <a:t>Accelerated Phase Hypertension</a:t>
            </a:r>
            <a:endParaRPr lang="en-GB" sz="2000" dirty="0"/>
          </a:p>
          <a:p>
            <a:endParaRPr lang="en-GB" sz="21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Differential </a:t>
            </a:r>
            <a:r>
              <a:rPr lang="en-GB" dirty="0" smtClean="0"/>
              <a:t>Diagnosis of aHUS in Pregnancy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69380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4"/>
          <p:cNvSpPr>
            <a:spLocks noChangeArrowheads="1"/>
          </p:cNvSpPr>
          <p:nvPr/>
        </p:nvSpPr>
        <p:spPr bwMode="auto">
          <a:xfrm>
            <a:off x="685800" y="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en-GB" sz="2200" b="1" dirty="0" smtClean="0">
                <a:solidFill>
                  <a:srgbClr val="C00000"/>
                </a:solidFill>
                <a:latin typeface="+mj-lt"/>
              </a:rPr>
              <a:t>Comparison between aHUS and HELLP</a:t>
            </a:r>
            <a:endParaRPr lang="en-GB" sz="2200" b="1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46086" name="Rectangle 6"/>
          <p:cNvSpPr>
            <a:spLocks noChangeArrowheads="1"/>
          </p:cNvSpPr>
          <p:nvPr/>
        </p:nvSpPr>
        <p:spPr bwMode="auto">
          <a:xfrm>
            <a:off x="395536" y="980728"/>
            <a:ext cx="4176464" cy="5018088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marL="342900" indent="-342900" algn="ctr">
              <a:spcBef>
                <a:spcPct val="20000"/>
              </a:spcBef>
            </a:pPr>
            <a:r>
              <a:rPr lang="en-GB" sz="2000" b="1" dirty="0" smtClean="0">
                <a:solidFill>
                  <a:srgbClr val="C00000"/>
                </a:solidFill>
                <a:latin typeface="+mj-lt"/>
              </a:rPr>
              <a:t>aHUS </a:t>
            </a:r>
          </a:p>
          <a:p>
            <a:pPr marL="342900" indent="-342900">
              <a:spcBef>
                <a:spcPct val="40000"/>
              </a:spcBef>
              <a:buFontTx/>
              <a:buChar char="•"/>
            </a:pPr>
            <a:r>
              <a:rPr lang="en-GB" sz="2000" dirty="0" smtClean="0">
                <a:latin typeface="Tahoma" panose="020B0604030504040204" pitchFamily="34" charset="0"/>
              </a:rPr>
              <a:t>Rare 1:25,000 pregnancies</a:t>
            </a:r>
            <a:endParaRPr lang="en-GB" sz="2000" dirty="0" smtClean="0">
              <a:latin typeface="Tahoma" panose="020B0604030504040204" pitchFamily="34" charset="0"/>
            </a:endParaRPr>
          </a:p>
          <a:p>
            <a:pPr marL="342900" indent="-342900">
              <a:spcBef>
                <a:spcPct val="40000"/>
              </a:spcBef>
              <a:buFontTx/>
              <a:buChar char="•"/>
            </a:pPr>
            <a:r>
              <a:rPr lang="en-GB" sz="2000" dirty="0" smtClean="0">
                <a:latin typeface="Tahoma" panose="020B0604030504040204" pitchFamily="34" charset="0"/>
              </a:rPr>
              <a:t>May have neurological features</a:t>
            </a:r>
          </a:p>
          <a:p>
            <a:pPr marL="342900" indent="-342900">
              <a:spcBef>
                <a:spcPct val="40000"/>
              </a:spcBef>
              <a:buFontTx/>
              <a:buChar char="•"/>
            </a:pPr>
            <a:r>
              <a:rPr lang="en-GB" sz="2000" dirty="0" smtClean="0">
                <a:latin typeface="Tahoma" panose="020B0604030504040204" pitchFamily="34" charset="0"/>
              </a:rPr>
              <a:t>Usually </a:t>
            </a:r>
            <a:r>
              <a:rPr lang="en-GB" sz="2000" dirty="0">
                <a:latin typeface="Tahoma" panose="020B0604030504040204" pitchFamily="34" charset="0"/>
              </a:rPr>
              <a:t>third trimester or postpartum</a:t>
            </a:r>
          </a:p>
          <a:p>
            <a:pPr marL="342900" indent="-342900">
              <a:spcBef>
                <a:spcPct val="40000"/>
              </a:spcBef>
              <a:buFontTx/>
              <a:buChar char="•"/>
            </a:pPr>
            <a:r>
              <a:rPr lang="en-GB" sz="2000" dirty="0">
                <a:latin typeface="Tahoma" panose="020B0604030504040204" pitchFamily="34" charset="0"/>
              </a:rPr>
              <a:t>Normal LFTs</a:t>
            </a:r>
          </a:p>
          <a:p>
            <a:pPr marL="342900" indent="-342900">
              <a:spcBef>
                <a:spcPct val="40000"/>
              </a:spcBef>
              <a:buFontTx/>
              <a:buChar char="•"/>
            </a:pPr>
            <a:r>
              <a:rPr lang="en-GB" sz="2000" dirty="0">
                <a:latin typeface="Tahoma" panose="020B0604030504040204" pitchFamily="34" charset="0"/>
              </a:rPr>
              <a:t>Severe </a:t>
            </a:r>
            <a:r>
              <a:rPr lang="en-GB" sz="2000" dirty="0" smtClean="0">
                <a:latin typeface="Tahoma" panose="020B0604030504040204" pitchFamily="34" charset="0"/>
              </a:rPr>
              <a:t>haemolysis </a:t>
            </a:r>
            <a:r>
              <a:rPr lang="en-GB" sz="2000" dirty="0">
                <a:latin typeface="Tahoma" panose="020B0604030504040204" pitchFamily="34" charset="0"/>
              </a:rPr>
              <a:t>(MAHA)</a:t>
            </a:r>
          </a:p>
          <a:p>
            <a:pPr marL="342900" indent="-342900" eaLnBrk="1" hangingPunct="1">
              <a:spcBef>
                <a:spcPct val="40000"/>
              </a:spcBef>
              <a:buFontTx/>
              <a:buChar char="•"/>
            </a:pPr>
            <a:r>
              <a:rPr lang="en-GB" sz="2000" dirty="0" smtClean="0">
                <a:latin typeface="Tahoma" panose="020B0604030504040204" pitchFamily="34" charset="0"/>
              </a:rPr>
              <a:t>Very </a:t>
            </a:r>
            <a:r>
              <a:rPr lang="en-GB" sz="2000" dirty="0">
                <a:latin typeface="Tahoma" panose="020B0604030504040204" pitchFamily="34" charset="0"/>
              </a:rPr>
              <a:t>low </a:t>
            </a:r>
            <a:r>
              <a:rPr lang="en-GB" altLang="en-US" sz="2000" dirty="0" err="1" smtClean="0">
                <a:latin typeface="Tahoma" panose="020B0604030504040204" pitchFamily="34" charset="0"/>
              </a:rPr>
              <a:t>plts</a:t>
            </a:r>
            <a:r>
              <a:rPr lang="en-GB" altLang="en-US" sz="2000" dirty="0" smtClean="0">
                <a:latin typeface="Tahoma" panose="020B0604030504040204" pitchFamily="34" charset="0"/>
              </a:rPr>
              <a:t> (&lt;20x10</a:t>
            </a:r>
            <a:r>
              <a:rPr lang="en-GB" altLang="en-US" sz="2000" baseline="30000" dirty="0" smtClean="0">
                <a:latin typeface="Tahoma" panose="020B0604030504040204" pitchFamily="34" charset="0"/>
              </a:rPr>
              <a:t>9</a:t>
            </a:r>
            <a:r>
              <a:rPr lang="en-GB" altLang="en-US" sz="2000" dirty="0" smtClean="0">
                <a:latin typeface="Tahoma" panose="020B0604030504040204" pitchFamily="34" charset="0"/>
              </a:rPr>
              <a:t>)</a:t>
            </a:r>
          </a:p>
          <a:p>
            <a:pPr marL="342900" indent="-342900" eaLnBrk="1" hangingPunct="1">
              <a:spcBef>
                <a:spcPct val="40000"/>
              </a:spcBef>
              <a:buFontTx/>
              <a:buChar char="•"/>
            </a:pPr>
            <a:r>
              <a:rPr lang="en-GB" altLang="en-US" sz="2000" dirty="0" smtClean="0">
                <a:latin typeface="Tahoma" panose="020B0604030504040204" pitchFamily="34" charset="0"/>
              </a:rPr>
              <a:t>Normal coagulation</a:t>
            </a:r>
            <a:endParaRPr lang="en-GB" altLang="en-US" sz="2000" dirty="0">
              <a:latin typeface="Tahoma" panose="020B0604030504040204" pitchFamily="34" charset="0"/>
            </a:endParaRPr>
          </a:p>
          <a:p>
            <a:pPr marL="342900" indent="-342900">
              <a:spcBef>
                <a:spcPct val="40000"/>
              </a:spcBef>
              <a:buFontTx/>
              <a:buChar char="•"/>
            </a:pPr>
            <a:r>
              <a:rPr lang="en-GB" sz="2000" dirty="0" smtClean="0">
                <a:latin typeface="Tahoma" panose="020B0604030504040204" pitchFamily="34" charset="0"/>
              </a:rPr>
              <a:t>Likely to deteriorate after delivery</a:t>
            </a:r>
            <a:endParaRPr lang="en-GB" sz="2000" dirty="0">
              <a:latin typeface="+mj-lt"/>
            </a:endParaRP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4644008" y="980728"/>
            <a:ext cx="4248472" cy="4995616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marL="342900" indent="-342900" algn="ctr">
              <a:spcBef>
                <a:spcPct val="20000"/>
              </a:spcBef>
            </a:pPr>
            <a:r>
              <a:rPr lang="en-GB" sz="2000" b="1" dirty="0" smtClean="0">
                <a:solidFill>
                  <a:srgbClr val="C00000"/>
                </a:solidFill>
                <a:latin typeface="+mj-lt"/>
              </a:rPr>
              <a:t>HELLP</a:t>
            </a:r>
          </a:p>
          <a:p>
            <a:pPr marL="342900" indent="-342900">
              <a:spcBef>
                <a:spcPct val="40000"/>
              </a:spcBef>
              <a:buFontTx/>
              <a:buChar char="•"/>
            </a:pPr>
            <a:r>
              <a:rPr lang="en-GB" altLang="en-US" sz="2000" dirty="0" smtClean="0">
                <a:latin typeface="Tahoma" panose="020B0604030504040204" pitchFamily="34" charset="0"/>
              </a:rPr>
              <a:t>Common 1:1000 pregnancies</a:t>
            </a:r>
          </a:p>
          <a:p>
            <a:pPr marL="342900" indent="-342900">
              <a:spcBef>
                <a:spcPct val="40000"/>
              </a:spcBef>
              <a:buFontTx/>
              <a:buChar char="•"/>
            </a:pPr>
            <a:r>
              <a:rPr lang="en-GB" altLang="en-US" sz="2000" dirty="0" smtClean="0">
                <a:latin typeface="Tahoma" panose="020B0604030504040204" pitchFamily="34" charset="0"/>
              </a:rPr>
              <a:t>Epigastric /RUQ pain / eclampsia</a:t>
            </a:r>
            <a:endParaRPr lang="en-GB" altLang="en-US" sz="2000" dirty="0">
              <a:latin typeface="Tahoma" panose="020B0604030504040204" pitchFamily="34" charset="0"/>
            </a:endParaRPr>
          </a:p>
          <a:p>
            <a:pPr marL="342900" indent="-342900">
              <a:spcBef>
                <a:spcPct val="40000"/>
              </a:spcBef>
              <a:buFontTx/>
              <a:buChar char="•"/>
            </a:pPr>
            <a:r>
              <a:rPr lang="en-GB" sz="2000" dirty="0" smtClean="0">
                <a:latin typeface="Tahoma" panose="020B0604030504040204" pitchFamily="34" charset="0"/>
              </a:rPr>
              <a:t>Usually </a:t>
            </a:r>
            <a:r>
              <a:rPr lang="en-GB" sz="2000" dirty="0">
                <a:latin typeface="Tahoma" panose="020B0604030504040204" pitchFamily="34" charset="0"/>
              </a:rPr>
              <a:t>third trimester or </a:t>
            </a:r>
            <a:r>
              <a:rPr lang="en-GB" sz="2000" dirty="0" smtClean="0">
                <a:latin typeface="Tahoma" panose="020B0604030504040204" pitchFamily="34" charset="0"/>
              </a:rPr>
              <a:t>postpartum (30%)</a:t>
            </a:r>
            <a:endParaRPr lang="en-GB" sz="2000" dirty="0">
              <a:latin typeface="Tahoma" panose="020B0604030504040204" pitchFamily="34" charset="0"/>
            </a:endParaRPr>
          </a:p>
          <a:p>
            <a:pPr marL="342900" indent="-342900" eaLnBrk="1" hangingPunct="1">
              <a:spcBef>
                <a:spcPct val="40000"/>
              </a:spcBef>
              <a:buFontTx/>
              <a:buChar char="•"/>
            </a:pPr>
            <a:r>
              <a:rPr lang="en-GB" altLang="en-US" sz="2000" dirty="0" smtClean="0">
                <a:latin typeface="Tahoma" panose="020B0604030504040204" pitchFamily="34" charset="0"/>
              </a:rPr>
              <a:t>Abnormal </a:t>
            </a:r>
            <a:r>
              <a:rPr lang="en-GB" altLang="en-US" sz="2000" dirty="0">
                <a:latin typeface="Tahoma" panose="020B0604030504040204" pitchFamily="34" charset="0"/>
              </a:rPr>
              <a:t>LFTs</a:t>
            </a:r>
          </a:p>
          <a:p>
            <a:pPr marL="342900" indent="-342900" eaLnBrk="1" hangingPunct="1">
              <a:spcBef>
                <a:spcPct val="40000"/>
              </a:spcBef>
              <a:buFontTx/>
              <a:buChar char="•"/>
            </a:pPr>
            <a:r>
              <a:rPr lang="en-GB" altLang="en-US" sz="2000" dirty="0">
                <a:latin typeface="Tahoma" panose="020B0604030504040204" pitchFamily="34" charset="0"/>
              </a:rPr>
              <a:t>Haemolysis </a:t>
            </a:r>
            <a:r>
              <a:rPr lang="en-GB" altLang="en-US" sz="2000" dirty="0" smtClean="0">
                <a:latin typeface="Tahoma" panose="020B0604030504040204" pitchFamily="34" charset="0"/>
              </a:rPr>
              <a:t>mild</a:t>
            </a:r>
          </a:p>
          <a:p>
            <a:pPr marL="342900" indent="-342900" eaLnBrk="1" hangingPunct="1">
              <a:spcBef>
                <a:spcPct val="40000"/>
              </a:spcBef>
              <a:buFontTx/>
              <a:buChar char="•"/>
            </a:pPr>
            <a:r>
              <a:rPr lang="en-GB" altLang="en-US" sz="2000" dirty="0" smtClean="0">
                <a:latin typeface="Tahoma" panose="020B0604030504040204" pitchFamily="34" charset="0"/>
              </a:rPr>
              <a:t>Moderately low </a:t>
            </a:r>
            <a:r>
              <a:rPr lang="en-GB" altLang="en-US" sz="2000" dirty="0" err="1" smtClean="0">
                <a:latin typeface="Tahoma" panose="020B0604030504040204" pitchFamily="34" charset="0"/>
              </a:rPr>
              <a:t>plts</a:t>
            </a:r>
            <a:r>
              <a:rPr lang="en-GB" altLang="en-US" sz="2000" dirty="0" smtClean="0">
                <a:latin typeface="Tahoma" panose="020B0604030504040204" pitchFamily="34" charset="0"/>
              </a:rPr>
              <a:t> (&lt;80x10</a:t>
            </a:r>
            <a:r>
              <a:rPr lang="en-GB" altLang="en-US" sz="2000" baseline="30000" dirty="0" smtClean="0">
                <a:latin typeface="Tahoma" panose="020B0604030504040204" pitchFamily="34" charset="0"/>
              </a:rPr>
              <a:t>9</a:t>
            </a:r>
            <a:r>
              <a:rPr lang="en-GB" altLang="en-US" sz="2000" dirty="0" smtClean="0">
                <a:latin typeface="Tahoma" panose="020B0604030504040204" pitchFamily="34" charset="0"/>
              </a:rPr>
              <a:t>)</a:t>
            </a:r>
            <a:endParaRPr lang="en-GB" altLang="en-US" sz="2000" dirty="0">
              <a:latin typeface="Tahoma" panose="020B0604030504040204" pitchFamily="34" charset="0"/>
            </a:endParaRPr>
          </a:p>
          <a:p>
            <a:pPr marL="342900" indent="-342900" eaLnBrk="1" hangingPunct="1">
              <a:spcBef>
                <a:spcPct val="40000"/>
              </a:spcBef>
              <a:buFontTx/>
              <a:buChar char="•"/>
            </a:pPr>
            <a:r>
              <a:rPr lang="en-GB" altLang="en-US" sz="2000" dirty="0">
                <a:latin typeface="Tahoma" panose="020B0604030504040204" pitchFamily="34" charset="0"/>
              </a:rPr>
              <a:t>Coagulopathy (20%)</a:t>
            </a:r>
          </a:p>
          <a:p>
            <a:pPr marL="342900" indent="-342900" eaLnBrk="1" hangingPunct="1">
              <a:spcBef>
                <a:spcPct val="40000"/>
              </a:spcBef>
              <a:buFontTx/>
              <a:buChar char="•"/>
            </a:pPr>
            <a:r>
              <a:rPr lang="en-GB" altLang="en-US" sz="2000" dirty="0">
                <a:latin typeface="Tahoma" panose="020B0604030504040204" pitchFamily="34" charset="0"/>
              </a:rPr>
              <a:t>Improves spontaneously after delivery</a:t>
            </a:r>
          </a:p>
          <a:p>
            <a:pPr marL="342900" indent="-342900">
              <a:spcBef>
                <a:spcPct val="40000"/>
              </a:spcBef>
              <a:buFontTx/>
              <a:buChar char="•"/>
              <a:defRPr/>
            </a:pPr>
            <a:endParaRPr lang="en-GB" sz="2000" dirty="0" smtClean="0"/>
          </a:p>
          <a:p>
            <a:pPr marL="342900" indent="-342900">
              <a:spcBef>
                <a:spcPct val="40000"/>
              </a:spcBef>
              <a:buFontTx/>
              <a:buChar char="•"/>
            </a:pPr>
            <a:endParaRPr lang="en-GB" sz="2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054718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Thrombotic Thrombocytopenic Purpura</a:t>
            </a:r>
            <a:endParaRPr lang="en-GB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251520" y="2852936"/>
            <a:ext cx="8640960" cy="4681537"/>
          </a:xfrm>
        </p:spPr>
        <p:txBody>
          <a:bodyPr/>
          <a:lstStyle/>
          <a:p>
            <a:pPr marL="0" indent="0" defTabSz="273050"/>
            <a:r>
              <a:rPr lang="en-GB" b="0" dirty="0" smtClean="0"/>
              <a:t>10</a:t>
            </a:r>
            <a:r>
              <a:rPr lang="en-GB" b="0" dirty="0"/>
              <a:t>% TTP patients have </a:t>
            </a:r>
            <a:r>
              <a:rPr lang="en-GB" b="0" dirty="0" smtClean="0"/>
              <a:t>Acute Kidney Injury  					</a:t>
            </a:r>
            <a:r>
              <a:rPr lang="en-GB" b="0" i="1" dirty="0" err="1" smtClean="0">
                <a:solidFill>
                  <a:srgbClr val="002060"/>
                </a:solidFill>
              </a:rPr>
              <a:t>Hovinga</a:t>
            </a:r>
            <a:r>
              <a:rPr lang="en-GB" b="0" i="1" dirty="0" smtClean="0">
                <a:solidFill>
                  <a:srgbClr val="002060"/>
                </a:solidFill>
              </a:rPr>
              <a:t> </a:t>
            </a:r>
            <a:r>
              <a:rPr lang="en-GB" b="0" i="1" dirty="0">
                <a:solidFill>
                  <a:srgbClr val="002060"/>
                </a:solidFill>
              </a:rPr>
              <a:t>et al Blood 2010</a:t>
            </a:r>
          </a:p>
          <a:p>
            <a:endParaRPr lang="en-GB" b="0" i="1" dirty="0">
              <a:solidFill>
                <a:srgbClr val="002060"/>
              </a:solidFill>
            </a:endParaRPr>
          </a:p>
          <a:p>
            <a:endParaRPr lang="en-GB" b="0" dirty="0" smtClean="0"/>
          </a:p>
          <a:p>
            <a:endParaRPr lang="en-GB" b="0" dirty="0" smtClean="0"/>
          </a:p>
          <a:p>
            <a:endParaRPr lang="en-GB" b="0" dirty="0"/>
          </a:p>
          <a:p>
            <a:endParaRPr lang="en-GB" b="0" dirty="0" smtClean="0"/>
          </a:p>
          <a:p>
            <a:r>
              <a:rPr lang="en-GB" b="0" dirty="0" smtClean="0"/>
              <a:t>In </a:t>
            </a:r>
            <a:r>
              <a:rPr lang="en-GB" b="0" dirty="0"/>
              <a:t>autopsy studies, the most affected organ in TTP patients </a:t>
            </a:r>
            <a:r>
              <a:rPr lang="en-GB" b="0" dirty="0" smtClean="0"/>
              <a:t>is the kidney</a:t>
            </a:r>
          </a:p>
          <a:p>
            <a:r>
              <a:rPr lang="en-GB" b="0" i="1" dirty="0" smtClean="0">
                <a:solidFill>
                  <a:srgbClr val="002060"/>
                </a:solidFill>
              </a:rPr>
              <a:t>					                 </a:t>
            </a:r>
            <a:r>
              <a:rPr lang="en-GB" b="0" i="1" dirty="0" err="1" smtClean="0">
                <a:solidFill>
                  <a:srgbClr val="002060"/>
                </a:solidFill>
              </a:rPr>
              <a:t>Hosler</a:t>
            </a:r>
            <a:r>
              <a:rPr lang="en-GB" b="0" i="1" dirty="0" smtClean="0">
                <a:solidFill>
                  <a:srgbClr val="002060"/>
                </a:solidFill>
              </a:rPr>
              <a:t> </a:t>
            </a:r>
            <a:r>
              <a:rPr lang="en-GB" b="0" i="1" dirty="0">
                <a:solidFill>
                  <a:srgbClr val="002060"/>
                </a:solidFill>
              </a:rPr>
              <a:t>GA  Arch </a:t>
            </a:r>
            <a:r>
              <a:rPr lang="en-GB" b="0" i="1" dirty="0" err="1">
                <a:solidFill>
                  <a:srgbClr val="002060"/>
                </a:solidFill>
              </a:rPr>
              <a:t>Pathol</a:t>
            </a:r>
            <a:r>
              <a:rPr lang="en-GB" b="0" i="1" dirty="0">
                <a:solidFill>
                  <a:srgbClr val="002060"/>
                </a:solidFill>
              </a:rPr>
              <a:t> Lab Med 2003</a:t>
            </a:r>
          </a:p>
        </p:txBody>
      </p:sp>
      <p:pic>
        <p:nvPicPr>
          <p:cNvPr id="294914" name="Picture 2" descr="C:\Users\kate bramham\AppData\Local\Microsoft\Windows\Temporary Internet Files\Content.IE5\ZQFQUX8R\brain[1]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1196752"/>
            <a:ext cx="1688663" cy="1407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4915" name="Picture 3" descr="C:\Users\kate bramham\AppData\Local\Microsoft\Windows\Temporary Internet Files\Content.IE5\9ADM6NRR\kidney[1]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40" r="16465"/>
          <a:stretch/>
        </p:blipFill>
        <p:spPr bwMode="auto">
          <a:xfrm>
            <a:off x="3563887" y="3717032"/>
            <a:ext cx="1617011" cy="1402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0612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TTP and </a:t>
            </a:r>
            <a:r>
              <a:rPr lang="en-GB" dirty="0" smtClean="0"/>
              <a:t>aHUS</a:t>
            </a:r>
            <a:endParaRPr lang="en-GB" dirty="0"/>
          </a:p>
        </p:txBody>
      </p:sp>
      <p:pic>
        <p:nvPicPr>
          <p:cNvPr id="2969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493" y="1412776"/>
            <a:ext cx="8972011" cy="35086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228184" y="5810733"/>
            <a:ext cx="22252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i="1" dirty="0" err="1" smtClean="0">
                <a:solidFill>
                  <a:srgbClr val="4F558F"/>
                </a:solidFill>
              </a:rPr>
              <a:t>Fakhouri</a:t>
            </a:r>
            <a:r>
              <a:rPr lang="en-GB" sz="1400" i="1" dirty="0" smtClean="0">
                <a:solidFill>
                  <a:srgbClr val="4F558F"/>
                </a:solidFill>
              </a:rPr>
              <a:t> et al JASN 2010</a:t>
            </a:r>
            <a:endParaRPr lang="en-GB" sz="1400" i="1" dirty="0">
              <a:solidFill>
                <a:srgbClr val="4F558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3994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Who are you going to call?</a:t>
            </a:r>
            <a:endParaRPr lang="en-GB" dirty="0"/>
          </a:p>
        </p:txBody>
      </p:sp>
      <p:pic>
        <p:nvPicPr>
          <p:cNvPr id="10242" name="Picture 2" descr="C:\Users\kate bramham\AppData\Local\Microsoft\Windows\Temporary Internet Files\Content.IE5\5PSPGXEP\1200px-Ghostbusters_007[1]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412776"/>
            <a:ext cx="6408712" cy="2729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Users\kate bramham\AppData\Local\Microsoft\Windows\Temporary Internet Files\Content.IE5\S8LQWYPL\Ghostbusters_logo.svg[1]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0915" y="4334207"/>
            <a:ext cx="1962129" cy="1700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48" t="11459" r="17862" b="8073"/>
          <a:stretch/>
        </p:blipFill>
        <p:spPr bwMode="auto">
          <a:xfrm>
            <a:off x="539552" y="404664"/>
            <a:ext cx="8286750" cy="588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42579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duotone>
              <a:prstClr val="black"/>
              <a:srgbClr val="0070C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1199166"/>
            <a:ext cx="1532194" cy="1168622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Essential Investigations</a:t>
            </a:r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323528" y="1187460"/>
            <a:ext cx="48965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Atypical HUS Service – Newcastle May 2016</a:t>
            </a: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84732279"/>
              </p:ext>
            </p:extLst>
          </p:nvPr>
        </p:nvGraphicFramePr>
        <p:xfrm>
          <a:off x="323528" y="1634193"/>
          <a:ext cx="4104456" cy="447139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67856"/>
                <a:gridCol w="1368448"/>
                <a:gridCol w="1368152"/>
              </a:tblGrid>
              <a:tr h="216024">
                <a:tc>
                  <a:txBody>
                    <a:bodyPr/>
                    <a:lstStyle/>
                    <a:p>
                      <a:pPr>
                        <a:spcAft>
                          <a:spcPts val="1000"/>
                        </a:spcAft>
                      </a:pPr>
                      <a:r>
                        <a:rPr lang="en-GB" sz="1200">
                          <a:effectLst/>
                        </a:rPr>
                        <a:t>Test</a:t>
                      </a:r>
                      <a:endParaRPr lang="en-GB" sz="12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000"/>
                        </a:spcAft>
                      </a:pPr>
                      <a:r>
                        <a:rPr lang="en-GB" sz="1200">
                          <a:effectLst/>
                        </a:rPr>
                        <a:t>Date</a:t>
                      </a:r>
                      <a:endParaRPr lang="en-GB" sz="12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000"/>
                        </a:spcAft>
                      </a:pPr>
                      <a:r>
                        <a:rPr lang="en-GB" sz="1200">
                          <a:effectLst/>
                        </a:rPr>
                        <a:t>Result</a:t>
                      </a:r>
                      <a:endParaRPr lang="en-GB" sz="12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16024">
                <a:tc>
                  <a:txBody>
                    <a:bodyPr/>
                    <a:lstStyle/>
                    <a:p>
                      <a:pPr>
                        <a:spcAft>
                          <a:spcPts val="1000"/>
                        </a:spcAft>
                      </a:pPr>
                      <a:r>
                        <a:rPr lang="en-GB" sz="1200">
                          <a:effectLst/>
                        </a:rPr>
                        <a:t>Haemoglobin</a:t>
                      </a:r>
                      <a:endParaRPr lang="en-GB" sz="12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000"/>
                        </a:spcAft>
                      </a:pPr>
                      <a:r>
                        <a:rPr lang="en-GB" sz="1200">
                          <a:effectLst/>
                        </a:rPr>
                        <a:t> </a:t>
                      </a:r>
                      <a:endParaRPr lang="en-GB" sz="12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000"/>
                        </a:spcAft>
                      </a:pPr>
                      <a:r>
                        <a:rPr lang="en-GB" sz="1200">
                          <a:effectLst/>
                        </a:rPr>
                        <a:t> </a:t>
                      </a:r>
                      <a:endParaRPr lang="en-GB" sz="12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16024">
                <a:tc>
                  <a:txBody>
                    <a:bodyPr/>
                    <a:lstStyle/>
                    <a:p>
                      <a:pPr>
                        <a:spcAft>
                          <a:spcPts val="1000"/>
                        </a:spcAft>
                      </a:pPr>
                      <a:r>
                        <a:rPr lang="en-GB" sz="1200">
                          <a:effectLst/>
                        </a:rPr>
                        <a:t>Platelet count</a:t>
                      </a:r>
                      <a:endParaRPr lang="en-GB" sz="12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000"/>
                        </a:spcAft>
                      </a:pPr>
                      <a:r>
                        <a:rPr lang="en-GB" sz="1200">
                          <a:effectLst/>
                        </a:rPr>
                        <a:t> </a:t>
                      </a:r>
                      <a:endParaRPr lang="en-GB" sz="12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000"/>
                        </a:spcAft>
                      </a:pPr>
                      <a:r>
                        <a:rPr lang="en-GB" sz="1200">
                          <a:effectLst/>
                        </a:rPr>
                        <a:t> </a:t>
                      </a:r>
                      <a:endParaRPr lang="en-GB" sz="12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16024">
                <a:tc>
                  <a:txBody>
                    <a:bodyPr/>
                    <a:lstStyle/>
                    <a:p>
                      <a:pPr>
                        <a:spcAft>
                          <a:spcPts val="1000"/>
                        </a:spcAft>
                      </a:pPr>
                      <a:r>
                        <a:rPr lang="en-GB" sz="1200">
                          <a:effectLst/>
                        </a:rPr>
                        <a:t>Blood film</a:t>
                      </a:r>
                      <a:endParaRPr lang="en-GB" sz="12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000"/>
                        </a:spcAft>
                      </a:pPr>
                      <a:r>
                        <a:rPr lang="en-GB" sz="1200">
                          <a:effectLst/>
                        </a:rPr>
                        <a:t> </a:t>
                      </a:r>
                      <a:endParaRPr lang="en-GB" sz="12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000"/>
                        </a:spcAft>
                      </a:pPr>
                      <a:r>
                        <a:rPr lang="en-GB" sz="1200">
                          <a:effectLst/>
                        </a:rPr>
                        <a:t> </a:t>
                      </a:r>
                      <a:endParaRPr lang="en-GB" sz="12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16024">
                <a:tc>
                  <a:txBody>
                    <a:bodyPr/>
                    <a:lstStyle/>
                    <a:p>
                      <a:pPr>
                        <a:spcAft>
                          <a:spcPts val="1000"/>
                        </a:spcAft>
                      </a:pPr>
                      <a:r>
                        <a:rPr lang="en-GB" sz="1200">
                          <a:effectLst/>
                        </a:rPr>
                        <a:t>Lactate Dehydrogenase</a:t>
                      </a:r>
                      <a:endParaRPr lang="en-GB" sz="12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000"/>
                        </a:spcAft>
                      </a:pPr>
                      <a:r>
                        <a:rPr lang="en-GB" sz="1200">
                          <a:effectLst/>
                        </a:rPr>
                        <a:t> </a:t>
                      </a:r>
                      <a:endParaRPr lang="en-GB" sz="12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000"/>
                        </a:spcAft>
                      </a:pPr>
                      <a:r>
                        <a:rPr lang="en-GB" sz="1200">
                          <a:effectLst/>
                        </a:rPr>
                        <a:t> </a:t>
                      </a:r>
                      <a:endParaRPr lang="en-GB" sz="12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16024">
                <a:tc>
                  <a:txBody>
                    <a:bodyPr/>
                    <a:lstStyle/>
                    <a:p>
                      <a:pPr>
                        <a:spcAft>
                          <a:spcPts val="1000"/>
                        </a:spcAft>
                      </a:pPr>
                      <a:r>
                        <a:rPr lang="en-GB" sz="1200">
                          <a:effectLst/>
                        </a:rPr>
                        <a:t>C reactive protein</a:t>
                      </a:r>
                      <a:endParaRPr lang="en-GB" sz="12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000"/>
                        </a:spcAft>
                      </a:pPr>
                      <a:r>
                        <a:rPr lang="en-GB" sz="1200">
                          <a:effectLst/>
                        </a:rPr>
                        <a:t> </a:t>
                      </a:r>
                      <a:endParaRPr lang="en-GB" sz="12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000"/>
                        </a:spcAft>
                      </a:pPr>
                      <a:r>
                        <a:rPr lang="en-GB" sz="1200">
                          <a:effectLst/>
                        </a:rPr>
                        <a:t> </a:t>
                      </a:r>
                      <a:endParaRPr lang="en-GB" sz="12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16024">
                <a:tc>
                  <a:txBody>
                    <a:bodyPr/>
                    <a:lstStyle/>
                    <a:p>
                      <a:pPr>
                        <a:spcAft>
                          <a:spcPts val="1000"/>
                        </a:spcAft>
                      </a:pPr>
                      <a:r>
                        <a:rPr lang="en-GB" sz="1200">
                          <a:effectLst/>
                        </a:rPr>
                        <a:t>Haptoglobin</a:t>
                      </a:r>
                      <a:endParaRPr lang="en-GB" sz="12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000"/>
                        </a:spcAft>
                      </a:pPr>
                      <a:r>
                        <a:rPr lang="en-GB" sz="1200">
                          <a:effectLst/>
                        </a:rPr>
                        <a:t> </a:t>
                      </a:r>
                      <a:endParaRPr lang="en-GB" sz="12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000"/>
                        </a:spcAft>
                      </a:pPr>
                      <a:r>
                        <a:rPr lang="en-GB" sz="1200">
                          <a:effectLst/>
                        </a:rPr>
                        <a:t> </a:t>
                      </a:r>
                      <a:endParaRPr lang="en-GB" sz="12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16024">
                <a:tc>
                  <a:txBody>
                    <a:bodyPr/>
                    <a:lstStyle/>
                    <a:p>
                      <a:pPr>
                        <a:spcAft>
                          <a:spcPts val="1000"/>
                        </a:spcAft>
                      </a:pPr>
                      <a:r>
                        <a:rPr lang="en-GB" sz="1200">
                          <a:effectLst/>
                        </a:rPr>
                        <a:t>Prothrombin time</a:t>
                      </a:r>
                      <a:endParaRPr lang="en-GB" sz="12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000"/>
                        </a:spcAft>
                      </a:pPr>
                      <a:r>
                        <a:rPr lang="en-GB" sz="1200">
                          <a:effectLst/>
                        </a:rPr>
                        <a:t> </a:t>
                      </a:r>
                      <a:endParaRPr lang="en-GB" sz="12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000"/>
                        </a:spcAft>
                      </a:pPr>
                      <a:r>
                        <a:rPr lang="en-GB" sz="1200">
                          <a:effectLst/>
                        </a:rPr>
                        <a:t> </a:t>
                      </a:r>
                      <a:endParaRPr lang="en-GB" sz="12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16024">
                <a:tc>
                  <a:txBody>
                    <a:bodyPr/>
                    <a:lstStyle/>
                    <a:p>
                      <a:pPr>
                        <a:spcAft>
                          <a:spcPts val="1000"/>
                        </a:spcAft>
                      </a:pPr>
                      <a:r>
                        <a:rPr lang="en-GB" sz="1200">
                          <a:effectLst/>
                        </a:rPr>
                        <a:t>Fibrinogen</a:t>
                      </a:r>
                      <a:endParaRPr lang="en-GB" sz="12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000"/>
                        </a:spcAft>
                      </a:pPr>
                      <a:r>
                        <a:rPr lang="en-GB" sz="1200">
                          <a:effectLst/>
                        </a:rPr>
                        <a:t> </a:t>
                      </a:r>
                      <a:endParaRPr lang="en-GB" sz="12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000"/>
                        </a:spcAft>
                      </a:pPr>
                      <a:r>
                        <a:rPr lang="en-GB" sz="1200">
                          <a:effectLst/>
                        </a:rPr>
                        <a:t> </a:t>
                      </a:r>
                      <a:endParaRPr lang="en-GB" sz="12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16024">
                <a:tc>
                  <a:txBody>
                    <a:bodyPr/>
                    <a:lstStyle/>
                    <a:p>
                      <a:pPr>
                        <a:spcAft>
                          <a:spcPts val="1000"/>
                        </a:spcAft>
                      </a:pPr>
                      <a:r>
                        <a:rPr lang="en-GB" sz="1200">
                          <a:effectLst/>
                        </a:rPr>
                        <a:t>Direct antiglobulin test</a:t>
                      </a:r>
                      <a:endParaRPr lang="en-GB" sz="12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000"/>
                        </a:spcAft>
                      </a:pPr>
                      <a:r>
                        <a:rPr lang="en-GB" sz="1200">
                          <a:effectLst/>
                        </a:rPr>
                        <a:t> </a:t>
                      </a:r>
                      <a:endParaRPr lang="en-GB" sz="12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000"/>
                        </a:spcAft>
                      </a:pPr>
                      <a:r>
                        <a:rPr lang="en-GB" sz="1200">
                          <a:effectLst/>
                        </a:rPr>
                        <a:t> </a:t>
                      </a:r>
                      <a:endParaRPr lang="en-GB" sz="12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16024">
                <a:tc>
                  <a:txBody>
                    <a:bodyPr/>
                    <a:lstStyle/>
                    <a:p>
                      <a:pPr>
                        <a:spcAft>
                          <a:spcPts val="1000"/>
                        </a:spcAft>
                      </a:pPr>
                      <a:r>
                        <a:rPr lang="en-GB" sz="1200">
                          <a:effectLst/>
                        </a:rPr>
                        <a:t>Creatinine (at presentation)</a:t>
                      </a:r>
                      <a:endParaRPr lang="en-GB" sz="12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000"/>
                        </a:spcAft>
                      </a:pPr>
                      <a:r>
                        <a:rPr lang="en-GB" sz="1200">
                          <a:effectLst/>
                        </a:rPr>
                        <a:t> </a:t>
                      </a:r>
                      <a:endParaRPr lang="en-GB" sz="12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000"/>
                        </a:spcAft>
                      </a:pPr>
                      <a:r>
                        <a:rPr lang="en-GB" sz="1200">
                          <a:effectLst/>
                        </a:rPr>
                        <a:t> </a:t>
                      </a:r>
                      <a:endParaRPr lang="en-GB" sz="12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16024">
                <a:tc>
                  <a:txBody>
                    <a:bodyPr/>
                    <a:lstStyle/>
                    <a:p>
                      <a:pPr>
                        <a:spcAft>
                          <a:spcPts val="1000"/>
                        </a:spcAft>
                      </a:pPr>
                      <a:r>
                        <a:rPr lang="en-GB" sz="1200">
                          <a:effectLst/>
                        </a:rPr>
                        <a:t>Creatinine (at baseline if known)</a:t>
                      </a:r>
                      <a:endParaRPr lang="en-GB" sz="12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000"/>
                        </a:spcAft>
                      </a:pPr>
                      <a:r>
                        <a:rPr lang="en-GB" sz="1200">
                          <a:effectLst/>
                        </a:rPr>
                        <a:t> </a:t>
                      </a:r>
                      <a:endParaRPr lang="en-GB" sz="12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000"/>
                        </a:spcAft>
                      </a:pPr>
                      <a:r>
                        <a:rPr lang="en-GB" sz="1200">
                          <a:effectLst/>
                        </a:rPr>
                        <a:t> </a:t>
                      </a:r>
                      <a:endParaRPr lang="en-GB" sz="12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16024">
                <a:tc>
                  <a:txBody>
                    <a:bodyPr/>
                    <a:lstStyle/>
                    <a:p>
                      <a:pPr>
                        <a:spcAft>
                          <a:spcPts val="1000"/>
                        </a:spcAft>
                      </a:pPr>
                      <a:r>
                        <a:rPr lang="en-GB" sz="1200">
                          <a:effectLst/>
                        </a:rPr>
                        <a:t>Urinalysis</a:t>
                      </a:r>
                      <a:endParaRPr lang="en-GB" sz="12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000"/>
                        </a:spcAft>
                      </a:pPr>
                      <a:r>
                        <a:rPr lang="en-GB" sz="1200">
                          <a:effectLst/>
                        </a:rPr>
                        <a:t> </a:t>
                      </a:r>
                      <a:endParaRPr lang="en-GB" sz="12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000"/>
                        </a:spcAft>
                      </a:pPr>
                      <a:r>
                        <a:rPr lang="en-GB" sz="1200">
                          <a:effectLst/>
                        </a:rPr>
                        <a:t> </a:t>
                      </a:r>
                      <a:endParaRPr lang="en-GB" sz="12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16024">
                <a:tc>
                  <a:txBody>
                    <a:bodyPr/>
                    <a:lstStyle/>
                    <a:p>
                      <a:pPr>
                        <a:spcAft>
                          <a:spcPts val="1000"/>
                        </a:spcAft>
                      </a:pPr>
                      <a:r>
                        <a:rPr lang="en-GB" sz="1200">
                          <a:effectLst/>
                        </a:rPr>
                        <a:t>Renal ultrasound</a:t>
                      </a:r>
                      <a:endParaRPr lang="en-GB" sz="12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000"/>
                        </a:spcAft>
                      </a:pPr>
                      <a:r>
                        <a:rPr lang="en-GB" sz="1200">
                          <a:effectLst/>
                        </a:rPr>
                        <a:t> </a:t>
                      </a:r>
                      <a:endParaRPr lang="en-GB" sz="12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000"/>
                        </a:spcAft>
                      </a:pPr>
                      <a:r>
                        <a:rPr lang="en-GB" sz="1200">
                          <a:effectLst/>
                        </a:rPr>
                        <a:t> </a:t>
                      </a:r>
                      <a:endParaRPr lang="en-GB" sz="12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16024">
                <a:tc>
                  <a:txBody>
                    <a:bodyPr/>
                    <a:lstStyle/>
                    <a:p>
                      <a:pPr>
                        <a:spcAft>
                          <a:spcPts val="1000"/>
                        </a:spcAft>
                      </a:pPr>
                      <a:r>
                        <a:rPr lang="en-GB" sz="1200">
                          <a:effectLst/>
                        </a:rPr>
                        <a:t>Renal biopsy</a:t>
                      </a:r>
                      <a:endParaRPr lang="en-GB" sz="12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000"/>
                        </a:spcAft>
                      </a:pPr>
                      <a:r>
                        <a:rPr lang="en-GB" sz="1200">
                          <a:effectLst/>
                        </a:rPr>
                        <a:t> </a:t>
                      </a:r>
                      <a:endParaRPr lang="en-GB" sz="12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000"/>
                        </a:spcAft>
                      </a:pPr>
                      <a:r>
                        <a:rPr lang="en-GB" sz="1200" dirty="0">
                          <a:effectLst/>
                        </a:rPr>
                        <a:t> </a:t>
                      </a:r>
                      <a:endParaRPr lang="en-GB" sz="1200" dirty="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38972603"/>
              </p:ext>
            </p:extLst>
          </p:nvPr>
        </p:nvGraphicFramePr>
        <p:xfrm>
          <a:off x="308720" y="928072"/>
          <a:ext cx="4479304" cy="574129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775043"/>
                <a:gridCol w="2704261"/>
              </a:tblGrid>
              <a:tr h="370406">
                <a:tc>
                  <a:txBody>
                    <a:bodyPr/>
                    <a:lstStyle/>
                    <a:p>
                      <a:pPr>
                        <a:spcAft>
                          <a:spcPts val="1000"/>
                        </a:spcAft>
                      </a:pPr>
                      <a:r>
                        <a:rPr lang="en-GB" sz="1200" dirty="0">
                          <a:effectLst/>
                        </a:rPr>
                        <a:t>Differential Diagnosis</a:t>
                      </a:r>
                      <a:endParaRPr lang="en-GB" sz="1200" dirty="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000"/>
                        </a:spcAft>
                      </a:pPr>
                      <a:r>
                        <a:rPr lang="en-GB" sz="1200">
                          <a:effectLst/>
                        </a:rPr>
                        <a:t>Test</a:t>
                      </a:r>
                      <a:endParaRPr lang="en-GB" sz="12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85203">
                <a:tc>
                  <a:txBody>
                    <a:bodyPr/>
                    <a:lstStyle/>
                    <a:p>
                      <a:pPr>
                        <a:spcAft>
                          <a:spcPts val="1000"/>
                        </a:spcAft>
                      </a:pPr>
                      <a:r>
                        <a:rPr lang="en-GB" sz="1200">
                          <a:effectLst/>
                        </a:rPr>
                        <a:t>TTP</a:t>
                      </a:r>
                      <a:endParaRPr lang="en-GB" sz="12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000"/>
                        </a:spcAft>
                      </a:pPr>
                      <a:r>
                        <a:rPr lang="en-GB" sz="1200">
                          <a:effectLst/>
                        </a:rPr>
                        <a:t>ADAMTS13 activity</a:t>
                      </a:r>
                      <a:r>
                        <a:rPr lang="en-GB" sz="1200" baseline="30000">
                          <a:effectLst/>
                        </a:rPr>
                        <a:t>%</a:t>
                      </a:r>
                      <a:endParaRPr lang="en-GB" sz="12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85203">
                <a:tc>
                  <a:txBody>
                    <a:bodyPr/>
                    <a:lstStyle/>
                    <a:p>
                      <a:pPr>
                        <a:spcAft>
                          <a:spcPts val="1000"/>
                        </a:spcAft>
                      </a:pPr>
                      <a:r>
                        <a:rPr lang="en-GB" sz="1200">
                          <a:effectLst/>
                        </a:rPr>
                        <a:t>STEC HUS</a:t>
                      </a:r>
                      <a:endParaRPr lang="en-GB" sz="12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000"/>
                        </a:spcAft>
                      </a:pPr>
                      <a:r>
                        <a:rPr lang="en-GB" sz="1200">
                          <a:effectLst/>
                        </a:rPr>
                        <a:t>Stool culture swab</a:t>
                      </a:r>
                      <a:endParaRPr lang="en-GB" sz="12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0406">
                <a:tc>
                  <a:txBody>
                    <a:bodyPr/>
                    <a:lstStyle/>
                    <a:p>
                      <a:pPr>
                        <a:spcAft>
                          <a:spcPts val="1000"/>
                        </a:spcAft>
                      </a:pPr>
                      <a:r>
                        <a:rPr lang="en-GB" sz="1200">
                          <a:effectLst/>
                        </a:rPr>
                        <a:t>STEC HUS</a:t>
                      </a:r>
                      <a:endParaRPr lang="en-GB" sz="12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000"/>
                        </a:spcAft>
                      </a:pPr>
                      <a:r>
                        <a:rPr lang="en-GB" sz="1200">
                          <a:effectLst/>
                        </a:rPr>
                        <a:t>Serodiagnosis of Shiga-toxin-producing E. coli (STEC)^</a:t>
                      </a:r>
                      <a:endParaRPr lang="en-GB" sz="12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0406">
                <a:tc>
                  <a:txBody>
                    <a:bodyPr/>
                    <a:lstStyle/>
                    <a:p>
                      <a:pPr>
                        <a:spcAft>
                          <a:spcPts val="1000"/>
                        </a:spcAft>
                      </a:pPr>
                      <a:r>
                        <a:rPr lang="en-GB" sz="1200">
                          <a:effectLst/>
                        </a:rPr>
                        <a:t>STEC HUS </a:t>
                      </a:r>
                      <a:endParaRPr lang="en-GB" sz="12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000"/>
                        </a:spcAft>
                      </a:pPr>
                      <a:r>
                        <a:rPr lang="en-GB" sz="1200">
                          <a:effectLst/>
                        </a:rPr>
                        <a:t>PCR for VTEC virulence genes in stool^</a:t>
                      </a:r>
                      <a:endParaRPr lang="en-GB" sz="12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85203">
                <a:tc>
                  <a:txBody>
                    <a:bodyPr/>
                    <a:lstStyle/>
                    <a:p>
                      <a:pPr>
                        <a:spcAft>
                          <a:spcPts val="1000"/>
                        </a:spcAft>
                      </a:pPr>
                      <a:r>
                        <a:rPr lang="en-GB" sz="1200">
                          <a:effectLst/>
                        </a:rPr>
                        <a:t>aHUS</a:t>
                      </a:r>
                      <a:endParaRPr lang="en-GB" sz="12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000"/>
                        </a:spcAft>
                      </a:pPr>
                      <a:r>
                        <a:rPr lang="en-GB" sz="1200">
                          <a:effectLst/>
                        </a:rPr>
                        <a:t>C3</a:t>
                      </a:r>
                      <a:endParaRPr lang="en-GB" sz="12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85203">
                <a:tc>
                  <a:txBody>
                    <a:bodyPr/>
                    <a:lstStyle/>
                    <a:p>
                      <a:pPr>
                        <a:spcAft>
                          <a:spcPts val="1000"/>
                        </a:spcAft>
                      </a:pPr>
                      <a:r>
                        <a:rPr lang="en-GB" sz="1200">
                          <a:effectLst/>
                        </a:rPr>
                        <a:t>aHUS</a:t>
                      </a:r>
                      <a:endParaRPr lang="en-GB" sz="12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000"/>
                        </a:spcAft>
                      </a:pPr>
                      <a:r>
                        <a:rPr lang="en-GB" sz="1200">
                          <a:effectLst/>
                        </a:rPr>
                        <a:t>C4</a:t>
                      </a:r>
                      <a:endParaRPr lang="en-GB" sz="12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0406">
                <a:tc>
                  <a:txBody>
                    <a:bodyPr/>
                    <a:lstStyle/>
                    <a:p>
                      <a:pPr>
                        <a:spcAft>
                          <a:spcPts val="1000"/>
                        </a:spcAft>
                      </a:pPr>
                      <a:r>
                        <a:rPr lang="en-GB" sz="1200">
                          <a:effectLst/>
                        </a:rPr>
                        <a:t>APL antibody syndrome</a:t>
                      </a:r>
                      <a:endParaRPr lang="en-GB" sz="12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000"/>
                        </a:spcAft>
                      </a:pPr>
                      <a:r>
                        <a:rPr lang="en-GB" sz="1200">
                          <a:effectLst/>
                        </a:rPr>
                        <a:t>APL antibody</a:t>
                      </a:r>
                      <a:endParaRPr lang="en-GB" sz="12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85203">
                <a:tc>
                  <a:txBody>
                    <a:bodyPr/>
                    <a:lstStyle/>
                    <a:p>
                      <a:pPr>
                        <a:spcAft>
                          <a:spcPts val="1000"/>
                        </a:spcAft>
                      </a:pPr>
                      <a:r>
                        <a:rPr lang="en-GB" sz="1200">
                          <a:effectLst/>
                        </a:rPr>
                        <a:t>HIV</a:t>
                      </a:r>
                      <a:endParaRPr lang="en-GB" sz="12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000"/>
                        </a:spcAft>
                      </a:pPr>
                      <a:r>
                        <a:rPr lang="en-GB" sz="1200">
                          <a:effectLst/>
                        </a:rPr>
                        <a:t>HIV test</a:t>
                      </a:r>
                      <a:endParaRPr lang="en-GB" sz="12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0406">
                <a:tc>
                  <a:txBody>
                    <a:bodyPr/>
                    <a:lstStyle/>
                    <a:p>
                      <a:pPr>
                        <a:spcAft>
                          <a:spcPts val="1000"/>
                        </a:spcAft>
                      </a:pPr>
                      <a:r>
                        <a:rPr lang="en-GB" sz="1200">
                          <a:effectLst/>
                        </a:rPr>
                        <a:t>Malignant hypertension</a:t>
                      </a:r>
                      <a:endParaRPr lang="en-GB" sz="12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000"/>
                        </a:spcAft>
                      </a:pPr>
                      <a:r>
                        <a:rPr lang="en-GB" sz="1200">
                          <a:effectLst/>
                        </a:rPr>
                        <a:t>Blood Pressure</a:t>
                      </a:r>
                      <a:endParaRPr lang="en-GB" sz="12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0406">
                <a:tc>
                  <a:txBody>
                    <a:bodyPr/>
                    <a:lstStyle/>
                    <a:p>
                      <a:pPr>
                        <a:spcAft>
                          <a:spcPts val="1000"/>
                        </a:spcAft>
                      </a:pPr>
                      <a:r>
                        <a:rPr lang="en-GB" sz="1200">
                          <a:effectLst/>
                        </a:rPr>
                        <a:t>Malignant hypertension</a:t>
                      </a:r>
                      <a:endParaRPr lang="en-GB" sz="12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000"/>
                        </a:spcAft>
                      </a:pPr>
                      <a:r>
                        <a:rPr lang="en-GB" sz="1200">
                          <a:effectLst/>
                        </a:rPr>
                        <a:t>ECG</a:t>
                      </a:r>
                      <a:endParaRPr lang="en-GB" sz="12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0406">
                <a:tc>
                  <a:txBody>
                    <a:bodyPr/>
                    <a:lstStyle/>
                    <a:p>
                      <a:pPr>
                        <a:spcAft>
                          <a:spcPts val="1000"/>
                        </a:spcAft>
                      </a:pPr>
                      <a:r>
                        <a:rPr lang="en-GB" sz="1200">
                          <a:effectLst/>
                        </a:rPr>
                        <a:t>Malignant hypertension</a:t>
                      </a:r>
                      <a:endParaRPr lang="en-GB" sz="12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000"/>
                        </a:spcAft>
                      </a:pPr>
                      <a:r>
                        <a:rPr lang="en-GB" sz="1200">
                          <a:effectLst/>
                        </a:rPr>
                        <a:t>Echocardiogram</a:t>
                      </a:r>
                      <a:endParaRPr lang="en-GB" sz="12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0406">
                <a:tc>
                  <a:txBody>
                    <a:bodyPr/>
                    <a:lstStyle/>
                    <a:p>
                      <a:pPr>
                        <a:spcAft>
                          <a:spcPts val="1000"/>
                        </a:spcAft>
                      </a:pPr>
                      <a:r>
                        <a:rPr lang="en-GB" sz="1200">
                          <a:effectLst/>
                        </a:rPr>
                        <a:t>Plasma cell dyscrasias ¥</a:t>
                      </a:r>
                      <a:endParaRPr lang="en-GB" sz="12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000"/>
                        </a:spcAft>
                      </a:pPr>
                      <a:r>
                        <a:rPr lang="en-GB" sz="1200">
                          <a:effectLst/>
                        </a:rPr>
                        <a:t>Serum/Urine electrophoresis</a:t>
                      </a:r>
                      <a:endParaRPr lang="en-GB" sz="12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0406">
                <a:tc>
                  <a:txBody>
                    <a:bodyPr/>
                    <a:lstStyle/>
                    <a:p>
                      <a:pPr>
                        <a:spcAft>
                          <a:spcPts val="1000"/>
                        </a:spcAft>
                      </a:pPr>
                      <a:r>
                        <a:rPr lang="en-GB" sz="1200">
                          <a:effectLst/>
                        </a:rPr>
                        <a:t>Plasma cell dyscrasias ¥</a:t>
                      </a:r>
                      <a:endParaRPr lang="en-GB" sz="12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000"/>
                        </a:spcAft>
                      </a:pPr>
                      <a:r>
                        <a:rPr lang="en-GB" sz="1200">
                          <a:effectLst/>
                        </a:rPr>
                        <a:t>Serum Free light chains</a:t>
                      </a:r>
                      <a:endParaRPr lang="en-GB" sz="12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85203">
                <a:tc>
                  <a:txBody>
                    <a:bodyPr/>
                    <a:lstStyle/>
                    <a:p>
                      <a:pPr>
                        <a:spcAft>
                          <a:spcPts val="1000"/>
                        </a:spcAft>
                      </a:pPr>
                      <a:r>
                        <a:rPr lang="en-GB" sz="1200">
                          <a:effectLst/>
                        </a:rPr>
                        <a:t>Scleroderma</a:t>
                      </a:r>
                      <a:endParaRPr lang="en-GB" sz="12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000"/>
                        </a:spcAft>
                      </a:pPr>
                      <a:r>
                        <a:rPr lang="en-GB" sz="1200">
                          <a:effectLst/>
                        </a:rPr>
                        <a:t>ANA</a:t>
                      </a:r>
                      <a:endParaRPr lang="en-GB" sz="12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85203">
                <a:tc>
                  <a:txBody>
                    <a:bodyPr/>
                    <a:lstStyle/>
                    <a:p>
                      <a:pPr>
                        <a:spcAft>
                          <a:spcPts val="1000"/>
                        </a:spcAft>
                      </a:pPr>
                      <a:r>
                        <a:rPr lang="en-GB" sz="1200">
                          <a:effectLst/>
                        </a:rPr>
                        <a:t>Scleroderma</a:t>
                      </a:r>
                      <a:endParaRPr lang="en-GB" sz="12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000"/>
                        </a:spcAft>
                      </a:pPr>
                      <a:r>
                        <a:rPr lang="en-GB" sz="1200">
                          <a:effectLst/>
                        </a:rPr>
                        <a:t>Anticentromere antibodies</a:t>
                      </a:r>
                      <a:endParaRPr lang="en-GB" sz="12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85203">
                <a:tc>
                  <a:txBody>
                    <a:bodyPr/>
                    <a:lstStyle/>
                    <a:p>
                      <a:pPr>
                        <a:spcAft>
                          <a:spcPts val="1000"/>
                        </a:spcAft>
                      </a:pPr>
                      <a:r>
                        <a:rPr lang="en-GB" sz="1200">
                          <a:effectLst/>
                        </a:rPr>
                        <a:t>Scleroderma</a:t>
                      </a:r>
                      <a:endParaRPr lang="en-GB" sz="12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000"/>
                        </a:spcAft>
                      </a:pPr>
                      <a:r>
                        <a:rPr lang="en-GB" sz="1200">
                          <a:effectLst/>
                        </a:rPr>
                        <a:t>Anti-scl-70</a:t>
                      </a:r>
                      <a:endParaRPr lang="en-GB" sz="12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85203">
                <a:tc>
                  <a:txBody>
                    <a:bodyPr/>
                    <a:lstStyle/>
                    <a:p>
                      <a:pPr>
                        <a:spcAft>
                          <a:spcPts val="1000"/>
                        </a:spcAft>
                      </a:pPr>
                      <a:r>
                        <a:rPr lang="en-GB" sz="1200">
                          <a:effectLst/>
                        </a:rPr>
                        <a:t>SLE</a:t>
                      </a:r>
                      <a:endParaRPr lang="en-GB" sz="12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000"/>
                        </a:spcAft>
                      </a:pPr>
                      <a:r>
                        <a:rPr lang="en-GB" sz="1200">
                          <a:effectLst/>
                        </a:rPr>
                        <a:t>ds-DNA</a:t>
                      </a:r>
                      <a:endParaRPr lang="en-GB" sz="12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85203">
                <a:tc>
                  <a:txBody>
                    <a:bodyPr/>
                    <a:lstStyle/>
                    <a:p>
                      <a:pPr>
                        <a:spcAft>
                          <a:spcPts val="1000"/>
                        </a:spcAft>
                      </a:pPr>
                      <a:r>
                        <a:rPr lang="en-GB" sz="1200">
                          <a:effectLst/>
                        </a:rPr>
                        <a:t>aHUS</a:t>
                      </a:r>
                      <a:endParaRPr lang="en-GB" sz="12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000"/>
                        </a:spcAft>
                      </a:pPr>
                      <a:r>
                        <a:rPr lang="en-GB" sz="1200">
                          <a:effectLst/>
                        </a:rPr>
                        <a:t>CH100/AH100</a:t>
                      </a:r>
                      <a:r>
                        <a:rPr lang="en-GB" sz="1200" baseline="30000">
                          <a:effectLst/>
                        </a:rPr>
                        <a:t>%</a:t>
                      </a:r>
                      <a:endParaRPr lang="en-GB" sz="12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85203">
                <a:tc>
                  <a:txBody>
                    <a:bodyPr/>
                    <a:lstStyle/>
                    <a:p>
                      <a:pPr>
                        <a:spcAft>
                          <a:spcPts val="1000"/>
                        </a:spcAft>
                      </a:pPr>
                      <a:r>
                        <a:rPr lang="en-GB" sz="1200">
                          <a:effectLst/>
                        </a:rPr>
                        <a:t>aHUS</a:t>
                      </a:r>
                      <a:endParaRPr lang="en-GB" sz="12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000"/>
                        </a:spcAft>
                      </a:pPr>
                      <a:r>
                        <a:rPr lang="en-GB" sz="1200">
                          <a:effectLst/>
                        </a:rPr>
                        <a:t>Complement Factor H/I</a:t>
                      </a:r>
                      <a:r>
                        <a:rPr lang="en-GB" sz="1200" baseline="30000">
                          <a:effectLst/>
                        </a:rPr>
                        <a:t>%</a:t>
                      </a:r>
                      <a:endParaRPr lang="en-GB" sz="12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85203">
                <a:tc>
                  <a:txBody>
                    <a:bodyPr/>
                    <a:lstStyle/>
                    <a:p>
                      <a:pPr>
                        <a:spcAft>
                          <a:spcPts val="1000"/>
                        </a:spcAft>
                      </a:pPr>
                      <a:r>
                        <a:rPr lang="en-GB" sz="1200">
                          <a:effectLst/>
                        </a:rPr>
                        <a:t>aHUS</a:t>
                      </a:r>
                      <a:endParaRPr lang="en-GB" sz="12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000"/>
                        </a:spcAft>
                      </a:pPr>
                      <a:r>
                        <a:rPr lang="en-GB" sz="1200">
                          <a:effectLst/>
                        </a:rPr>
                        <a:t>Complement genetics</a:t>
                      </a:r>
                      <a:r>
                        <a:rPr lang="en-GB" sz="1200" baseline="30000">
                          <a:effectLst/>
                        </a:rPr>
                        <a:t>%</a:t>
                      </a:r>
                      <a:endParaRPr lang="en-GB" sz="12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85203">
                <a:tc>
                  <a:txBody>
                    <a:bodyPr/>
                    <a:lstStyle/>
                    <a:p>
                      <a:pPr>
                        <a:spcAft>
                          <a:spcPts val="1000"/>
                        </a:spcAft>
                      </a:pPr>
                      <a:r>
                        <a:rPr lang="en-GB" sz="1200">
                          <a:effectLst/>
                        </a:rPr>
                        <a:t>aHUS</a:t>
                      </a:r>
                      <a:endParaRPr lang="en-GB" sz="12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000"/>
                        </a:spcAft>
                      </a:pPr>
                      <a:r>
                        <a:rPr lang="en-GB" sz="1200" dirty="0">
                          <a:effectLst/>
                        </a:rPr>
                        <a:t>Factor H autoantibodies</a:t>
                      </a:r>
                      <a:r>
                        <a:rPr lang="en-GB" sz="1200" baseline="30000" dirty="0">
                          <a:effectLst/>
                        </a:rPr>
                        <a:t>%</a:t>
                      </a:r>
                      <a:endParaRPr lang="en-GB" sz="1200" dirty="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8" name="Picture 2" descr="C:\Users\mareike bolten\Desktop\MCA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39" y="4293096"/>
            <a:ext cx="3966129" cy="947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Fig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96336" y="2780928"/>
            <a:ext cx="1224136" cy="1235367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6171609" y="5373216"/>
            <a:ext cx="28648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Uterine and fetal </a:t>
            </a:r>
            <a:r>
              <a:rPr lang="en-GB" dirty="0" err="1" smtClean="0"/>
              <a:t>Dopplers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4401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71474" y="1484313"/>
            <a:ext cx="8088957" cy="4681537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GB" dirty="0" smtClean="0"/>
              <a:t>Recognise the features of aHUS  as a cause of thrombotic </a:t>
            </a:r>
            <a:r>
              <a:rPr lang="en-GB" dirty="0" err="1" smtClean="0"/>
              <a:t>microangiopathy</a:t>
            </a:r>
            <a:r>
              <a:rPr lang="en-GB" dirty="0" smtClean="0"/>
              <a:t> in </a:t>
            </a:r>
            <a:r>
              <a:rPr lang="en-GB" dirty="0" smtClean="0"/>
              <a:t>pregnancy</a:t>
            </a:r>
          </a:p>
          <a:p>
            <a:pPr>
              <a:buFont typeface="Arial" panose="020B0604020202020204" pitchFamily="34" charset="0"/>
              <a:buChar char="•"/>
            </a:pPr>
            <a:endParaRPr lang="en-GB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en-GB" dirty="0" smtClean="0"/>
              <a:t>Understand diagnostic and treatment pathways of pregnancy associated aHUS</a:t>
            </a:r>
          </a:p>
          <a:p>
            <a:pPr>
              <a:buFont typeface="Arial" panose="020B0604020202020204" pitchFamily="34" charset="0"/>
              <a:buChar char="•"/>
            </a:pPr>
            <a:endParaRPr lang="en-GB" dirty="0" smtClean="0"/>
          </a:p>
          <a:p>
            <a:pPr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Objectives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46248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Alternative complement pathway</a:t>
            </a:r>
            <a:endParaRPr lang="en-GB" dirty="0"/>
          </a:p>
        </p:txBody>
      </p:sp>
      <p:pic>
        <p:nvPicPr>
          <p:cNvPr id="30515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23" r="34047" b="6250"/>
          <a:stretch/>
        </p:blipFill>
        <p:spPr bwMode="auto">
          <a:xfrm>
            <a:off x="395536" y="1041982"/>
            <a:ext cx="8581292" cy="5802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5155" name="Picture 3" descr="C:\Users\kate bramham\AppData\Local\Microsoft\Windows\Temporary Internet Files\Content.IE5\SJ082BKG\Confused_baby[1]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0" y="1533525"/>
            <a:ext cx="5715000" cy="3790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1390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Alternative Complement Pathway</a:t>
            </a:r>
            <a:endParaRPr lang="en-GB" dirty="0"/>
          </a:p>
        </p:txBody>
      </p:sp>
      <p:pic>
        <p:nvPicPr>
          <p:cNvPr id="300036" name="Picture 4" descr="https://www.researchgate.net/profile/John_Atkinson6/publication/6287151/figure/fig1/AS:265125043109889@1440222144345/Figure-1-Activation-and-inactivation-of-the-alternative-complement-pathway-A-C3b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196870"/>
            <a:ext cx="7466312" cy="295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0835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Complement pathway – Membrane Attack Complex</a:t>
            </a:r>
            <a:endParaRPr lang="en-GB" dirty="0"/>
          </a:p>
        </p:txBody>
      </p:sp>
      <p:pic>
        <p:nvPicPr>
          <p:cNvPr id="304130" name="Picture 2" descr="https://www.researchgate.net/profile/Lindsay_Keir/publication/230659108/figure/fig2/AS:203031363756033@1425417857051/Alternative-complement-pathwayNotes-The-alternative-pathway-is-triggered-by-the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31" t="16464"/>
          <a:stretch/>
        </p:blipFill>
        <p:spPr bwMode="auto">
          <a:xfrm>
            <a:off x="1259632" y="2015926"/>
            <a:ext cx="2880320" cy="2938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4134" name="Picture 6" descr="http://slideplayer.com/9365529/28/images/14/C5b+triggers+formation+of+the+Membrane+Attack+Complex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88" t="21541" r="9799" b="42288"/>
          <a:stretch/>
        </p:blipFill>
        <p:spPr bwMode="auto">
          <a:xfrm>
            <a:off x="5436096" y="4090821"/>
            <a:ext cx="2376264" cy="1727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4136" name="Picture 8" descr="https://upload.wikimedia.org/wikipedia/commons/thumb/f/f5/Complement_death.PNG/220px-Complement_death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1264331"/>
            <a:ext cx="3187100" cy="24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5933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Requirements for </a:t>
            </a:r>
            <a:r>
              <a:rPr lang="en-US" dirty="0" smtClean="0"/>
              <a:t>aHUS</a:t>
            </a:r>
            <a:endParaRPr lang="en-US" dirty="0"/>
          </a:p>
        </p:txBody>
      </p:sp>
      <p:sp>
        <p:nvSpPr>
          <p:cNvPr id="3" name="Oval 2"/>
          <p:cNvSpPr/>
          <p:nvPr/>
        </p:nvSpPr>
        <p:spPr>
          <a:xfrm>
            <a:off x="1993900" y="1454150"/>
            <a:ext cx="3238500" cy="2990850"/>
          </a:xfrm>
          <a:prstGeom prst="ellipse">
            <a:avLst/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  <a:alpha val="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2952750" y="2987675"/>
            <a:ext cx="3238500" cy="2990850"/>
          </a:xfrm>
          <a:prstGeom prst="ellipse">
            <a:avLst/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  <a:alpha val="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3898900" y="1454150"/>
            <a:ext cx="3238500" cy="2990850"/>
          </a:xfrm>
          <a:prstGeom prst="ellipse">
            <a:avLst/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  <a:alpha val="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93900" y="2325132"/>
            <a:ext cx="204470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Genetic</a:t>
            </a:r>
          </a:p>
          <a:p>
            <a:pPr algn="ctr"/>
            <a:r>
              <a:rPr lang="en-US" sz="1400" dirty="0" smtClean="0">
                <a:solidFill>
                  <a:schemeClr val="tx2">
                    <a:lumMod val="75000"/>
                  </a:schemeClr>
                </a:solidFill>
              </a:rPr>
              <a:t>Complement </a:t>
            </a:r>
          </a:p>
          <a:p>
            <a:pPr algn="ctr"/>
            <a:r>
              <a:rPr lang="en-US" sz="1400" dirty="0" smtClean="0">
                <a:solidFill>
                  <a:schemeClr val="tx2">
                    <a:lumMod val="75000"/>
                  </a:schemeClr>
                </a:solidFill>
              </a:rPr>
              <a:t>Mutation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932786" y="4649232"/>
            <a:ext cx="13208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Trigger</a:t>
            </a:r>
          </a:p>
          <a:p>
            <a:pPr algn="ctr"/>
            <a:r>
              <a:rPr lang="en-US" sz="1400" dirty="0" smtClean="0">
                <a:solidFill>
                  <a:schemeClr val="tx2">
                    <a:lumMod val="75000"/>
                  </a:schemeClr>
                </a:solidFill>
              </a:rPr>
              <a:t>Pregnancy</a:t>
            </a:r>
          </a:p>
        </p:txBody>
      </p:sp>
      <p:sp>
        <p:nvSpPr>
          <p:cNvPr id="10" name="TextBox 9"/>
          <p:cNvSpPr txBox="1"/>
          <p:nvPr/>
        </p:nvSpPr>
        <p:spPr>
          <a:xfrm flipH="1">
            <a:off x="5384800" y="2325132"/>
            <a:ext cx="15748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Acquired</a:t>
            </a:r>
          </a:p>
          <a:p>
            <a:pPr algn="ctr"/>
            <a:r>
              <a:rPr lang="en-US" sz="1400" dirty="0" smtClean="0">
                <a:solidFill>
                  <a:schemeClr val="tx2">
                    <a:lumMod val="75000"/>
                  </a:schemeClr>
                </a:solidFill>
              </a:rPr>
              <a:t>CKD, APS</a:t>
            </a:r>
          </a:p>
        </p:txBody>
      </p:sp>
    </p:spTree>
    <p:extLst>
      <p:ext uri="{BB962C8B-B14F-4D97-AF65-F5344CB8AC3E}">
        <p14:creationId xmlns:p14="http://schemas.microsoft.com/office/powerpoint/2010/main" val="394217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Why is pregnancy a trigger for aHUS?</a:t>
            </a:r>
            <a:endParaRPr lang="en-GB" dirty="0"/>
          </a:p>
        </p:txBody>
      </p:sp>
      <p:pic>
        <p:nvPicPr>
          <p:cNvPr id="4" name="Picture 2" descr="https://qzprod.files.wordpress.com/2014/10/pregnant-women.jpg?quality=80&amp;strip=all&amp;w=349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411609"/>
            <a:ext cx="7892876" cy="4433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6754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Multiple hits</a:t>
            </a:r>
            <a:endParaRPr lang="en-GB" dirty="0"/>
          </a:p>
        </p:txBody>
      </p:sp>
      <p:pic>
        <p:nvPicPr>
          <p:cNvPr id="1026" name="Picture 2" descr="C:\Users\kate bramham\AppData\Local\Microsoft\Windows\Temporary Internet Files\Content.IE5\TKISI7KN\Storm_In_The_Mountains[1]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0056" y="1916832"/>
            <a:ext cx="3582144" cy="2254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Explosion 1 6"/>
          <p:cNvSpPr/>
          <p:nvPr/>
        </p:nvSpPr>
        <p:spPr>
          <a:xfrm>
            <a:off x="467544" y="1087606"/>
            <a:ext cx="2880320" cy="2520280"/>
          </a:xfrm>
          <a:prstGeom prst="irregularSeal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Complement Activation</a:t>
            </a:r>
          </a:p>
        </p:txBody>
      </p:sp>
      <p:sp>
        <p:nvSpPr>
          <p:cNvPr id="9" name="Explosion 1 8"/>
          <p:cNvSpPr/>
          <p:nvPr/>
        </p:nvSpPr>
        <p:spPr>
          <a:xfrm>
            <a:off x="323528" y="3768532"/>
            <a:ext cx="2880320" cy="2520280"/>
          </a:xfrm>
          <a:prstGeom prst="irregularSeal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Placental Disease or delivery</a:t>
            </a:r>
            <a:endParaRPr lang="en-GB" dirty="0"/>
          </a:p>
        </p:txBody>
      </p:sp>
      <p:sp>
        <p:nvSpPr>
          <p:cNvPr id="10" name="Explosion 1 9"/>
          <p:cNvSpPr/>
          <p:nvPr/>
        </p:nvSpPr>
        <p:spPr>
          <a:xfrm>
            <a:off x="5868144" y="1064116"/>
            <a:ext cx="2880320" cy="2520280"/>
          </a:xfrm>
          <a:prstGeom prst="irregularSeal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Angiogenic Imbalance</a:t>
            </a:r>
            <a:endParaRPr lang="en-GB" dirty="0"/>
          </a:p>
        </p:txBody>
      </p:sp>
      <p:sp>
        <p:nvSpPr>
          <p:cNvPr id="11" name="Explosion 1 10"/>
          <p:cNvSpPr/>
          <p:nvPr/>
        </p:nvSpPr>
        <p:spPr>
          <a:xfrm>
            <a:off x="6012160" y="3734377"/>
            <a:ext cx="2880320" cy="2520280"/>
          </a:xfrm>
          <a:prstGeom prst="irregularSeal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Bleeding</a:t>
            </a:r>
            <a:endParaRPr lang="en-GB" dirty="0"/>
          </a:p>
        </p:txBody>
      </p:sp>
      <p:sp>
        <p:nvSpPr>
          <p:cNvPr id="8" name="Explosion 1 7"/>
          <p:cNvSpPr/>
          <p:nvPr/>
        </p:nvSpPr>
        <p:spPr>
          <a:xfrm>
            <a:off x="2627784" y="2095718"/>
            <a:ext cx="3744416" cy="3024336"/>
          </a:xfrm>
          <a:prstGeom prst="irregularSeal1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Susceptible Individual e.g. Alternative complement pathway mutations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52762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 animBg="1"/>
      <p:bldP spid="11" grpId="0" animBg="1"/>
      <p:bldP spid="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Angiogenic factor changes in pregnancy</a:t>
            </a:r>
            <a:endParaRPr lang="en-US" dirty="0"/>
          </a:p>
        </p:txBody>
      </p:sp>
      <p:pic>
        <p:nvPicPr>
          <p:cNvPr id="306179" name="Picture 3" descr="http://www.nichd.nih.gov/news/releases/images/Blood-vessel_image1_75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1268760"/>
            <a:ext cx="7851044" cy="4752528"/>
          </a:xfrm>
          <a:prstGeom prst="rect">
            <a:avLst/>
          </a:prstGeom>
          <a:noFill/>
        </p:spPr>
      </p:pic>
      <p:sp>
        <p:nvSpPr>
          <p:cNvPr id="306180" name="Rectangle 4">
            <a:hlinkClick r:id="rId4"/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63735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Vascular Endothelial Growth Factor inhibition as a trigger of TMA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754" t="52718" r="9139" b="27795"/>
          <a:stretch/>
        </p:blipFill>
        <p:spPr>
          <a:xfrm>
            <a:off x="755576" y="1197466"/>
            <a:ext cx="2880320" cy="231890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35" t="53349" r="66031" b="34651"/>
          <a:stretch/>
        </p:blipFill>
        <p:spPr>
          <a:xfrm>
            <a:off x="4932040" y="1196752"/>
            <a:ext cx="2887719" cy="227977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95536" y="3861048"/>
            <a:ext cx="849694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Bevacizumab – Anti VEGF treatment for renal, colon</a:t>
            </a:r>
            <a:r>
              <a:rPr lang="en-GB" dirty="0"/>
              <a:t>, lung, and </a:t>
            </a:r>
            <a:r>
              <a:rPr lang="en-GB" dirty="0" smtClean="0"/>
              <a:t>breast  cancer</a:t>
            </a:r>
          </a:p>
          <a:p>
            <a:r>
              <a:rPr lang="en-GB" dirty="0" err="1" smtClean="0"/>
              <a:t>Sunitinib</a:t>
            </a:r>
            <a:r>
              <a:rPr lang="en-GB" dirty="0" smtClean="0"/>
              <a:t> – Tyrosine kinase receptor inhibitor (including VEGF receptor)</a:t>
            </a:r>
          </a:p>
          <a:p>
            <a:endParaRPr lang="en-GB" dirty="0" smtClean="0"/>
          </a:p>
          <a:p>
            <a:r>
              <a:rPr lang="en-GB" dirty="0" smtClean="0"/>
              <a:t>Proteinuria - 21 to 64% of patients</a:t>
            </a:r>
          </a:p>
          <a:p>
            <a:r>
              <a:rPr lang="en-GB" dirty="0" smtClean="0"/>
              <a:t>Hypertension - 3 to 36% of patients</a:t>
            </a:r>
          </a:p>
          <a:p>
            <a:endParaRPr lang="en-GB" dirty="0"/>
          </a:p>
          <a:p>
            <a:r>
              <a:rPr lang="en-GB" dirty="0" smtClean="0"/>
              <a:t>Renal specific TMA – rare but reported </a:t>
            </a:r>
          </a:p>
          <a:p>
            <a:pPr algn="r"/>
            <a:r>
              <a:rPr lang="en-GB" i="1" dirty="0" err="1" smtClean="0">
                <a:solidFill>
                  <a:schemeClr val="accent5">
                    <a:lumMod val="50000"/>
                  </a:schemeClr>
                </a:solidFill>
              </a:rPr>
              <a:t>Eremina</a:t>
            </a:r>
            <a:r>
              <a:rPr lang="en-GB" i="1" dirty="0" smtClean="0">
                <a:solidFill>
                  <a:schemeClr val="accent5">
                    <a:lumMod val="50000"/>
                  </a:schemeClr>
                </a:solidFill>
              </a:rPr>
              <a:t> et al NEJM 2008</a:t>
            </a:r>
            <a:endParaRPr lang="en-GB" i="1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1472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77606" y="980728"/>
            <a:ext cx="8448997" cy="4032919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GB" b="0" dirty="0" smtClean="0"/>
              <a:t>Aim to replace mutant dysfunctional proteins with normal proteins</a:t>
            </a:r>
            <a:endParaRPr lang="en-GB" b="0" dirty="0"/>
          </a:p>
          <a:p>
            <a:pPr>
              <a:buFont typeface="Arial" panose="020B0604020202020204" pitchFamily="34" charset="0"/>
              <a:buChar char="•"/>
            </a:pPr>
            <a:r>
              <a:rPr lang="en-GB" b="0" dirty="0"/>
              <a:t>Start plasma exchange whilst awaiting for other </a:t>
            </a:r>
            <a:r>
              <a:rPr lang="en-GB" b="0" dirty="0" smtClean="0"/>
              <a:t>results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b="0" dirty="0"/>
              <a:t>Avoid platelet infusion prior to line insertion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b="0" dirty="0" smtClean="0"/>
              <a:t>Duration of plasma exchange </a:t>
            </a:r>
            <a:r>
              <a:rPr lang="en-GB" b="0" dirty="0"/>
              <a:t>dependent on patient’s </a:t>
            </a:r>
            <a:r>
              <a:rPr lang="en-GB" b="0" dirty="0" smtClean="0"/>
              <a:t>response </a:t>
            </a:r>
            <a:r>
              <a:rPr lang="en-GB" b="0" dirty="0"/>
              <a:t>– until platelets &gt;150,000/mm3 for 2 consecutives days and normalization of </a:t>
            </a:r>
            <a:r>
              <a:rPr lang="en-GB" b="0" dirty="0" smtClean="0"/>
              <a:t>LDH</a:t>
            </a:r>
            <a:endParaRPr lang="en-GB" b="0" dirty="0"/>
          </a:p>
          <a:p>
            <a:endParaRPr lang="en-GB" b="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Plasma Exchange</a:t>
            </a:r>
            <a:endParaRPr lang="en-GB" dirty="0"/>
          </a:p>
        </p:txBody>
      </p:sp>
      <p:pic>
        <p:nvPicPr>
          <p:cNvPr id="309250" name="Picture 2" descr="http://www.blbchronicpain.co.uk/wp-content/uploads/2017/05/Plasma-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044" y="2890404"/>
            <a:ext cx="7748348" cy="2767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64168" y="5657671"/>
            <a:ext cx="787587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Unsuccessful in majority </a:t>
            </a:r>
            <a:r>
              <a:rPr lang="en-GB" dirty="0"/>
              <a:t>of </a:t>
            </a:r>
            <a:r>
              <a:rPr lang="en-GB" dirty="0" smtClean="0"/>
              <a:t>patients </a:t>
            </a:r>
            <a:r>
              <a:rPr lang="en-GB" dirty="0"/>
              <a:t>(unless </a:t>
            </a:r>
            <a:r>
              <a:rPr lang="en-GB" dirty="0" smtClean="0"/>
              <a:t>anti-Factor H Antibody driven)</a:t>
            </a:r>
          </a:p>
          <a:p>
            <a:pPr algn="r"/>
            <a:r>
              <a:rPr lang="en-US" i="1" dirty="0" err="1" smtClean="0">
                <a:solidFill>
                  <a:schemeClr val="accent6"/>
                </a:solidFill>
              </a:rPr>
              <a:t>Noris</a:t>
            </a:r>
            <a:r>
              <a:rPr lang="en-US" i="1" dirty="0" smtClean="0">
                <a:solidFill>
                  <a:schemeClr val="accent6"/>
                </a:solidFill>
              </a:rPr>
              <a:t> M et </a:t>
            </a:r>
            <a:r>
              <a:rPr lang="en-US" i="1" dirty="0">
                <a:solidFill>
                  <a:schemeClr val="accent6"/>
                </a:solidFill>
              </a:rPr>
              <a:t>al. </a:t>
            </a:r>
            <a:r>
              <a:rPr lang="en-US" i="1" dirty="0" smtClean="0">
                <a:solidFill>
                  <a:schemeClr val="accent6"/>
                </a:solidFill>
              </a:rPr>
              <a:t>CJASN 2010</a:t>
            </a:r>
            <a:endParaRPr lang="en-US" i="1" dirty="0">
              <a:solidFill>
                <a:schemeClr val="accent6"/>
              </a:solidFill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67247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Eculizumab</a:t>
            </a:r>
            <a:endParaRPr lang="en-GB" dirty="0"/>
          </a:p>
        </p:txBody>
      </p:sp>
      <p:pic>
        <p:nvPicPr>
          <p:cNvPr id="2990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813" y="1135396"/>
            <a:ext cx="4640219" cy="4042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176789" y="1146185"/>
            <a:ext cx="3528392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rgbClr val="4F558F"/>
                </a:solidFill>
              </a:rPr>
              <a:t>Inhibits C5 Activation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solidFill>
                <a:srgbClr val="4F558F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rgbClr val="4F558F"/>
                </a:solidFill>
              </a:rPr>
              <a:t>Half life of 272 hours (approximately 12 days)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solidFill>
                <a:srgbClr val="4F558F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rgbClr val="4F558F"/>
                </a:solidFill>
              </a:rPr>
              <a:t>Distribution volume – in vascular space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solidFill>
                <a:srgbClr val="4F558F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rgbClr val="4F558F"/>
                </a:solidFill>
              </a:rPr>
              <a:t>Steady stage 150 days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solidFill>
                <a:srgbClr val="4F558F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rgbClr val="4F558F"/>
                </a:solidFill>
              </a:rPr>
              <a:t>Concentration &gt;35 mg/ml achieve total </a:t>
            </a:r>
            <a:r>
              <a:rPr lang="en-GB" i="1" dirty="0" smtClean="0">
                <a:solidFill>
                  <a:srgbClr val="4F558F"/>
                </a:solidFill>
              </a:rPr>
              <a:t>in vivo </a:t>
            </a:r>
            <a:r>
              <a:rPr lang="en-GB" dirty="0" smtClean="0">
                <a:solidFill>
                  <a:srgbClr val="4F558F"/>
                </a:solidFill>
              </a:rPr>
              <a:t>inhibition of haemolytic activity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solidFill>
                <a:srgbClr val="4F558F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4F558F"/>
                </a:solidFill>
              </a:rPr>
              <a:t>Metabolism via lysosomal </a:t>
            </a:r>
            <a:r>
              <a:rPr lang="en-GB" dirty="0" smtClean="0">
                <a:solidFill>
                  <a:srgbClr val="4F558F"/>
                </a:solidFill>
              </a:rPr>
              <a:t>enzyme </a:t>
            </a:r>
            <a:r>
              <a:rPr lang="en-GB" dirty="0">
                <a:solidFill>
                  <a:srgbClr val="4F558F"/>
                </a:solidFill>
              </a:rPr>
              <a:t>cleavage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solidFill>
                <a:srgbClr val="4F558F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19813" y="5301208"/>
            <a:ext cx="43204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4F558F"/>
                </a:solidFill>
              </a:rPr>
              <a:t>Approved in the US and Europe in 2011 for the treatment of aHUS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65739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Renal Adaptations in Pregnancy</a:t>
            </a:r>
            <a:endParaRPr lang="en-GB" dirty="0"/>
          </a:p>
        </p:txBody>
      </p:sp>
      <p:pic>
        <p:nvPicPr>
          <p:cNvPr id="257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089494"/>
            <a:ext cx="8077969" cy="4402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08829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Complement pathway – </a:t>
            </a:r>
            <a:r>
              <a:rPr lang="en-GB" dirty="0" err="1"/>
              <a:t>Eculizumab</a:t>
            </a:r>
            <a:endParaRPr lang="en-GB" dirty="0"/>
          </a:p>
        </p:txBody>
      </p:sp>
      <p:pic>
        <p:nvPicPr>
          <p:cNvPr id="304130" name="Picture 2" descr="https://www.researchgate.net/profile/Lindsay_Keir/publication/230659108/figure/fig2/AS:203031363756033@1425417857051/Alternative-complement-pathwayNotes-The-alternative-pathway-is-triggered-by-the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31" t="16464"/>
          <a:stretch/>
        </p:blipFill>
        <p:spPr bwMode="auto">
          <a:xfrm>
            <a:off x="1259632" y="2015926"/>
            <a:ext cx="2880320" cy="2938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4134" name="Picture 6" descr="http://slideplayer.com/9365529/28/images/14/C5b+triggers+formation+of+the+Membrane+Attack+Complex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88" t="21541" r="9799" b="42288"/>
          <a:stretch/>
        </p:blipFill>
        <p:spPr bwMode="auto">
          <a:xfrm>
            <a:off x="5436096" y="4090821"/>
            <a:ext cx="2376264" cy="1727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4136" name="Picture 8" descr="https://upload.wikimedia.org/wikipedia/commons/thumb/f/f5/Complement_death.PNG/220px-Complement_death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1264331"/>
            <a:ext cx="3187100" cy="24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&quot;No&quot; Symbol 5"/>
          <p:cNvSpPr/>
          <p:nvPr/>
        </p:nvSpPr>
        <p:spPr>
          <a:xfrm>
            <a:off x="2595989" y="3175516"/>
            <a:ext cx="914400" cy="914400"/>
          </a:xfrm>
          <a:prstGeom prst="noSmoking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46463" y="2852624"/>
            <a:ext cx="1467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err="1" smtClean="0">
                <a:solidFill>
                  <a:schemeClr val="accent6"/>
                </a:solidFill>
              </a:rPr>
              <a:t>Eculizumab</a:t>
            </a:r>
            <a:endParaRPr lang="en-GB" b="1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6182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71474" y="1484313"/>
            <a:ext cx="5568678" cy="936575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GB" b="0" dirty="0" smtClean="0"/>
              <a:t>Initial </a:t>
            </a:r>
            <a:r>
              <a:rPr lang="en-GB" b="0" dirty="0"/>
              <a:t>treatment </a:t>
            </a:r>
            <a:r>
              <a:rPr lang="en-GB" b="0" dirty="0" smtClean="0"/>
              <a:t>dose </a:t>
            </a:r>
            <a:r>
              <a:rPr lang="en-GB" b="0" dirty="0"/>
              <a:t>of 900 mg </a:t>
            </a:r>
            <a:r>
              <a:rPr lang="en-GB" b="0" dirty="0" smtClean="0"/>
              <a:t>weekly for </a:t>
            </a:r>
            <a:r>
              <a:rPr lang="en-GB" b="0" dirty="0"/>
              <a:t>4 </a:t>
            </a:r>
            <a:r>
              <a:rPr lang="en-GB" b="0" dirty="0" smtClean="0"/>
              <a:t>weeks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b="0" dirty="0" smtClean="0"/>
              <a:t>Maintenance </a:t>
            </a:r>
            <a:r>
              <a:rPr lang="en-GB" b="0" dirty="0"/>
              <a:t>treatment </a:t>
            </a:r>
            <a:r>
              <a:rPr lang="en-GB" b="0" dirty="0" smtClean="0"/>
              <a:t>dose </a:t>
            </a:r>
            <a:r>
              <a:rPr lang="en-GB" b="0" dirty="0"/>
              <a:t>of 1200 mg on week 5 </a:t>
            </a:r>
            <a:r>
              <a:rPr lang="en-GB" b="0" dirty="0" smtClean="0"/>
              <a:t>every </a:t>
            </a:r>
            <a:r>
              <a:rPr lang="en-GB" b="0" dirty="0"/>
              <a:t>12–16 </a:t>
            </a:r>
            <a:r>
              <a:rPr lang="en-GB" b="0" dirty="0" smtClean="0"/>
              <a:t>days</a:t>
            </a:r>
          </a:p>
          <a:p>
            <a:endParaRPr lang="en-GB" b="0" dirty="0"/>
          </a:p>
          <a:p>
            <a:endParaRPr lang="en-GB" b="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Eculizumab</a:t>
            </a:r>
            <a:endParaRPr lang="en-GB" dirty="0"/>
          </a:p>
        </p:txBody>
      </p:sp>
      <p:pic>
        <p:nvPicPr>
          <p:cNvPr id="317442" name="Picture 2" descr="https://optimalhealthspectrums.com/wp-content/uploads/2012/06/Bay-Area-Intravenous-and-Injectable-Nutrient-Therapi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1556792"/>
            <a:ext cx="2475276" cy="1584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51520" y="3789040"/>
            <a:ext cx="8208912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Prospective </a:t>
            </a:r>
            <a:r>
              <a:rPr lang="en-GB" dirty="0"/>
              <a:t>studies of non-pregnant patients to halt the TMA process </a:t>
            </a:r>
            <a:r>
              <a:rPr lang="en-GB" dirty="0" smtClean="0"/>
              <a:t>with </a:t>
            </a:r>
            <a:r>
              <a:rPr lang="en-GB" dirty="0"/>
              <a:t>long-term improvement in haematological and renal abnormalities</a:t>
            </a:r>
            <a:r>
              <a:rPr lang="en-GB" dirty="0" smtClean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Outcomes improve the earlier treatment is </a:t>
            </a:r>
            <a:r>
              <a:rPr lang="en-GB" dirty="0" smtClean="0"/>
              <a:t>initiated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Positive results irrespective of genetic abnormality</a:t>
            </a:r>
          </a:p>
          <a:p>
            <a:pPr algn="r"/>
            <a:r>
              <a:rPr lang="en-US" sz="1200" i="1" dirty="0">
                <a:solidFill>
                  <a:schemeClr val="bg1">
                    <a:lumMod val="50000"/>
                  </a:schemeClr>
                </a:solidFill>
              </a:rPr>
              <a:t>Legendre et al. NEJM 2013</a:t>
            </a:r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01614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67544" y="1124744"/>
            <a:ext cx="7632848" cy="4681537"/>
          </a:xfrm>
        </p:spPr>
        <p:txBody>
          <a:bodyPr/>
          <a:lstStyle/>
          <a:p>
            <a:r>
              <a:rPr lang="en-GB" b="0" dirty="0"/>
              <a:t>People receiving </a:t>
            </a:r>
            <a:r>
              <a:rPr lang="en-GB" b="0" dirty="0" err="1"/>
              <a:t>eculizumab</a:t>
            </a:r>
            <a:r>
              <a:rPr lang="en-GB" b="0" dirty="0"/>
              <a:t> have up to 2,000 times greater risk of developing </a:t>
            </a:r>
            <a:r>
              <a:rPr lang="en-GB" b="0" dirty="0" smtClean="0"/>
              <a:t>invasive meningococcal disease </a:t>
            </a:r>
            <a:endParaRPr lang="en-GB" b="0" dirty="0" smtClean="0"/>
          </a:p>
          <a:p>
            <a:r>
              <a:rPr lang="en-GB" b="0" dirty="0" smtClean="0"/>
              <a:t>Swab to exclude nasal carriage</a:t>
            </a:r>
            <a:endParaRPr lang="en-GB" sz="1200" b="0" dirty="0" smtClean="0"/>
          </a:p>
          <a:p>
            <a:r>
              <a:rPr lang="en-GB" b="0" dirty="0" smtClean="0"/>
              <a:t>Vaccination prior to commencing </a:t>
            </a:r>
            <a:r>
              <a:rPr lang="en-GB" b="0" dirty="0" err="1" smtClean="0"/>
              <a:t>eculizumab</a:t>
            </a:r>
            <a:endParaRPr lang="en-GB" b="0" dirty="0"/>
          </a:p>
          <a:p>
            <a:r>
              <a:rPr lang="en-GB" b="0" dirty="0" smtClean="0"/>
              <a:t>Patients </a:t>
            </a:r>
            <a:r>
              <a:rPr lang="en-GB" b="0" dirty="0"/>
              <a:t>are informed of the signs and symptoms of meningococcal infection and are provided with a safety </a:t>
            </a:r>
            <a:r>
              <a:rPr lang="en-GB" b="0" dirty="0" smtClean="0"/>
              <a:t>card – prophylaxis throughout</a:t>
            </a:r>
            <a:endParaRPr lang="en-GB" b="0" dirty="0" smtClean="0"/>
          </a:p>
          <a:p>
            <a:endParaRPr lang="en-GB" dirty="0" smtClean="0"/>
          </a:p>
          <a:p>
            <a:r>
              <a:rPr lang="en-GB" dirty="0" smtClean="0"/>
              <a:t>Common </a:t>
            </a:r>
            <a:r>
              <a:rPr lang="en-GB" dirty="0"/>
              <a:t>Adverse Effects (1-10%)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1400" b="0" dirty="0"/>
              <a:t>Headaches &gt;10%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1400" b="0" dirty="0"/>
              <a:t>Infections (pneumonia, upper respiratory tract infection, colds, and urinary tract </a:t>
            </a:r>
            <a:r>
              <a:rPr lang="en-GB" sz="1400" b="0" dirty="0" smtClean="0"/>
              <a:t>infection</a:t>
            </a:r>
            <a:r>
              <a:rPr lang="en-GB" sz="1400" b="0" dirty="0"/>
              <a:t>),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1400" b="0" dirty="0"/>
              <a:t>Leukopenia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1400" b="0" dirty="0" smtClean="0"/>
              <a:t>Anaemia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1400" b="0" dirty="0" smtClean="0"/>
              <a:t>Anaphylaxis</a:t>
            </a:r>
            <a:r>
              <a:rPr lang="en-GB" sz="1400" b="0" dirty="0"/>
              <a:t>/ Hypersensitivity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Adverse Effects of </a:t>
            </a:r>
            <a:r>
              <a:rPr lang="en-GB" dirty="0" err="1" smtClean="0"/>
              <a:t>Eculizumab</a:t>
            </a:r>
            <a:endParaRPr lang="en-GB" dirty="0"/>
          </a:p>
        </p:txBody>
      </p:sp>
      <p:pic>
        <p:nvPicPr>
          <p:cNvPr id="316418" name="Picture 2" descr="http://www.ox.ac.uk/sites/files/oxford/field/field_image_main/Meningococcu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1462780"/>
            <a:ext cx="1468914" cy="1102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1296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71474" y="1411759"/>
            <a:ext cx="8016949" cy="4681537"/>
          </a:xfrm>
        </p:spPr>
        <p:txBody>
          <a:bodyPr/>
          <a:lstStyle/>
          <a:p>
            <a:r>
              <a:rPr lang="en-GB" b="0" dirty="0"/>
              <a:t>£340,200 per patient per </a:t>
            </a:r>
            <a:r>
              <a:rPr lang="en-GB" b="0" dirty="0" smtClean="0"/>
              <a:t>year: aHUS and named </a:t>
            </a:r>
            <a:r>
              <a:rPr lang="en-GB" b="0" dirty="0"/>
              <a:t>patient basis for prevention of recurrence post-transplant (alternative = liver kidney transplant</a:t>
            </a:r>
            <a:r>
              <a:rPr lang="en-GB" b="0" dirty="0" smtClean="0"/>
              <a:t>)</a:t>
            </a:r>
          </a:p>
          <a:p>
            <a:r>
              <a:rPr lang="en-GB" b="0" dirty="0"/>
              <a:t>On average the cost per person for orphan drugs is "six times that of non-orphan </a:t>
            </a:r>
            <a:r>
              <a:rPr lang="en-GB" b="0" dirty="0" smtClean="0"/>
              <a:t>drugs” </a:t>
            </a:r>
            <a:endParaRPr lang="en-GB" b="0" dirty="0"/>
          </a:p>
          <a:p>
            <a:endParaRPr lang="en-GB" b="0" dirty="0" smtClean="0"/>
          </a:p>
          <a:p>
            <a:r>
              <a:rPr lang="en-GB" b="0" dirty="0" smtClean="0"/>
              <a:t>	……………….………only </a:t>
            </a:r>
            <a:r>
              <a:rPr lang="en-GB" b="0" dirty="0"/>
              <a:t>if all the following arrangements are in place</a:t>
            </a:r>
            <a:r>
              <a:rPr lang="en-GB" b="0" dirty="0" smtClean="0"/>
              <a:t>:</a:t>
            </a:r>
            <a:endParaRPr lang="en-GB" b="0" dirty="0"/>
          </a:p>
          <a:p>
            <a:pPr>
              <a:buFont typeface="Arial" panose="020B0604020202020204" pitchFamily="34" charset="0"/>
              <a:buChar char="•"/>
            </a:pPr>
            <a:r>
              <a:rPr lang="en-GB" sz="1600" b="0" dirty="0"/>
              <a:t>coordination of </a:t>
            </a:r>
            <a:r>
              <a:rPr lang="en-GB" sz="1600" b="0" dirty="0" err="1"/>
              <a:t>eculizumab</a:t>
            </a:r>
            <a:r>
              <a:rPr lang="en-GB" sz="1600" b="0" dirty="0"/>
              <a:t> use through an expert centre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1600" b="0" dirty="0"/>
              <a:t>monitoring systems to record the number of people with a diagnosis of atypical haemolytic </a:t>
            </a:r>
            <a:r>
              <a:rPr lang="en-GB" sz="1600" b="0" dirty="0" err="1"/>
              <a:t>uraemic</a:t>
            </a:r>
            <a:r>
              <a:rPr lang="en-GB" sz="1600" b="0" dirty="0"/>
              <a:t> syndrome and the number who have </a:t>
            </a:r>
            <a:r>
              <a:rPr lang="en-GB" sz="1600" b="0" dirty="0" err="1"/>
              <a:t>eculizumab</a:t>
            </a:r>
            <a:r>
              <a:rPr lang="en-GB" sz="1600" b="0" dirty="0"/>
              <a:t>, and the dose and duration of treatment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1600" b="0" dirty="0"/>
              <a:t>a national protocol for starting and stopping </a:t>
            </a:r>
            <a:r>
              <a:rPr lang="en-GB" sz="1600" b="0" dirty="0" err="1"/>
              <a:t>eculizumab</a:t>
            </a:r>
            <a:r>
              <a:rPr lang="en-GB" sz="1600" b="0" dirty="0"/>
              <a:t> for clinical reasons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1600" b="0" dirty="0"/>
              <a:t>a research programme with robust methods to evaluate when stopping treatment or dose adjustment might occur.</a:t>
            </a:r>
          </a:p>
          <a:p>
            <a:endParaRPr lang="en-GB" b="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Eculizumab</a:t>
            </a:r>
            <a:r>
              <a:rPr lang="en-GB" dirty="0" smtClean="0"/>
              <a:t> - funding</a:t>
            </a:r>
            <a:endParaRPr lang="en-GB" dirty="0"/>
          </a:p>
        </p:txBody>
      </p:sp>
      <p:pic>
        <p:nvPicPr>
          <p:cNvPr id="311298" name="Picture 2" descr="https://www.scottishdental.org/wp-content/uploads/2014/12/NICELogo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13" b="21371"/>
          <a:stretch/>
        </p:blipFill>
        <p:spPr bwMode="auto">
          <a:xfrm>
            <a:off x="395536" y="2780928"/>
            <a:ext cx="1428750" cy="885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8865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Eculizumab</a:t>
            </a:r>
            <a:r>
              <a:rPr lang="en-GB" dirty="0" smtClean="0"/>
              <a:t> in Pregnancy</a:t>
            </a:r>
            <a:endParaRPr lang="en-GB" dirty="0"/>
          </a:p>
        </p:txBody>
      </p:sp>
      <p:pic>
        <p:nvPicPr>
          <p:cNvPr id="318466" name="Picture 2" descr="C:\Users\kate bramham\AppData\Local\Microsoft\Windows\Temporary Internet Files\Content.IE5\OGO6Z2SA\3581771227_99f43a497d_z[1]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00" t="5034" r="3282" b="35459"/>
          <a:stretch/>
        </p:blipFill>
        <p:spPr bwMode="auto">
          <a:xfrm>
            <a:off x="2843808" y="1556792"/>
            <a:ext cx="3541657" cy="3528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6723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Eculizumab</a:t>
            </a:r>
            <a:r>
              <a:rPr lang="en-GB" dirty="0" smtClean="0"/>
              <a:t> in </a:t>
            </a:r>
            <a:r>
              <a:rPr lang="en-GB" dirty="0" smtClean="0"/>
              <a:t>PNH</a:t>
            </a:r>
            <a:endParaRPr lang="en-GB" dirty="0"/>
          </a:p>
        </p:txBody>
      </p:sp>
      <p:sp>
        <p:nvSpPr>
          <p:cNvPr id="3" name="TextBox 2"/>
          <p:cNvSpPr txBox="1"/>
          <p:nvPr/>
        </p:nvSpPr>
        <p:spPr>
          <a:xfrm>
            <a:off x="395536" y="1268760"/>
            <a:ext cx="8208912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Paroxysmal Nocturnal Haematuria  (PNH) - reduces red cell destruction and transfusion requirement but not risk of death </a:t>
            </a:r>
          </a:p>
          <a:p>
            <a:endParaRPr lang="en-GB" dirty="0" smtClean="0"/>
          </a:p>
          <a:p>
            <a:pPr algn="r"/>
            <a:r>
              <a:rPr lang="en-GB" sz="1400" i="1" dirty="0" err="1" smtClean="0">
                <a:solidFill>
                  <a:schemeClr val="accent5">
                    <a:lumMod val="50000"/>
                  </a:schemeClr>
                </a:solidFill>
              </a:rPr>
              <a:t>Martí-Carvaja</a:t>
            </a:r>
            <a:r>
              <a:rPr lang="en-GB" sz="1400" i="1" dirty="0" smtClean="0">
                <a:solidFill>
                  <a:schemeClr val="accent5">
                    <a:lumMod val="50000"/>
                  </a:schemeClr>
                </a:solidFill>
              </a:rPr>
              <a:t> et al, Cochrane </a:t>
            </a:r>
            <a:r>
              <a:rPr lang="en-GB" sz="1400" i="1" dirty="0">
                <a:solidFill>
                  <a:schemeClr val="accent5">
                    <a:lumMod val="50000"/>
                  </a:schemeClr>
                </a:solidFill>
              </a:rPr>
              <a:t>database of systematic reviews. </a:t>
            </a:r>
            <a:r>
              <a:rPr lang="en-GB" sz="1400" i="1" dirty="0" smtClean="0">
                <a:solidFill>
                  <a:schemeClr val="accent5">
                    <a:lumMod val="50000"/>
                  </a:schemeClr>
                </a:solidFill>
              </a:rPr>
              <a:t>2014</a:t>
            </a:r>
            <a:endParaRPr lang="en-GB" sz="14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24152" y="3068960"/>
            <a:ext cx="4153701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Maternal </a:t>
            </a:r>
            <a:r>
              <a:rPr lang="en-GB" dirty="0" smtClean="0"/>
              <a:t>mortality 8-21</a:t>
            </a:r>
            <a:r>
              <a:rPr lang="en-GB" dirty="0" smtClean="0"/>
              <a:t>%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Fetal mortality 4-9%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Major thrombotic events postpartum</a:t>
            </a:r>
            <a:endParaRPr lang="en-GB" dirty="0"/>
          </a:p>
        </p:txBody>
      </p:sp>
      <p:pic>
        <p:nvPicPr>
          <p:cNvPr id="4099" name="Picture 3" descr="C:\Users\kate bramham\AppData\Local\Microsoft\Windows\Temporary Internet Files\Content.IE5\S8LQWYPL\2353-12515-1-PB[1]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3049520"/>
            <a:ext cx="1452048" cy="1904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7489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Eculizumab</a:t>
            </a:r>
            <a:r>
              <a:rPr lang="en-GB" dirty="0" smtClean="0"/>
              <a:t> in Pregnancy</a:t>
            </a:r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365872" y="4293096"/>
            <a:ext cx="7083991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Questionnaire study: International </a:t>
            </a:r>
            <a:r>
              <a:rPr lang="en-GB" dirty="0"/>
              <a:t>PNH Interest </a:t>
            </a:r>
            <a:r>
              <a:rPr lang="en-GB" dirty="0" smtClean="0"/>
              <a:t>Group and Registry</a:t>
            </a:r>
          </a:p>
          <a:p>
            <a:endParaRPr lang="en-GB" dirty="0"/>
          </a:p>
          <a:p>
            <a:r>
              <a:rPr lang="en-GB" dirty="0"/>
              <a:t>75 pregnancies in 61 women with PNH</a:t>
            </a:r>
            <a:r>
              <a:rPr lang="en-GB" dirty="0" smtClean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No maternal deaths </a:t>
            </a: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First </a:t>
            </a:r>
            <a:r>
              <a:rPr lang="en-GB" dirty="0" smtClean="0"/>
              <a:t>trimester miscarriage </a:t>
            </a:r>
            <a:r>
              <a:rPr lang="en-GB" dirty="0" smtClean="0"/>
              <a:t>- </a:t>
            </a:r>
            <a:r>
              <a:rPr lang="en-GB" dirty="0" smtClean="0"/>
              <a:t>6 </a:t>
            </a:r>
            <a:r>
              <a:rPr lang="en-GB" dirty="0"/>
              <a:t>(8%)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Still birth -  </a:t>
            </a:r>
            <a:r>
              <a:rPr lang="en-GB" dirty="0" smtClean="0"/>
              <a:t>3 (4%) </a:t>
            </a:r>
            <a:endParaRPr lang="en-GB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Preterm delivery &lt;37 weeks-  </a:t>
            </a:r>
            <a:r>
              <a:rPr lang="en-GB" dirty="0" smtClean="0"/>
              <a:t>22 </a:t>
            </a:r>
            <a:r>
              <a:rPr lang="en-GB" dirty="0" smtClean="0"/>
              <a:t>(29%) </a:t>
            </a:r>
            <a:r>
              <a:rPr lang="en-GB" dirty="0" smtClean="0"/>
              <a:t>delivery</a:t>
            </a:r>
            <a:endParaRPr lang="en-GB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057272"/>
            <a:ext cx="5417407" cy="3163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370294" y="3942183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2015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15955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Eculizumab</a:t>
            </a:r>
            <a:r>
              <a:rPr lang="en-GB" dirty="0" smtClean="0"/>
              <a:t> in Pregnancy</a:t>
            </a:r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367032" y="1196752"/>
            <a:ext cx="8237416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36/67 (54%) required increased dose due to breakthrough intravascular haemolysis</a:t>
            </a:r>
          </a:p>
          <a:p>
            <a:endParaRPr lang="en-GB" dirty="0" smtClean="0"/>
          </a:p>
          <a:p>
            <a:r>
              <a:rPr lang="en-GB" dirty="0" smtClean="0"/>
              <a:t>Mainly &gt;28 </a:t>
            </a:r>
            <a:r>
              <a:rPr lang="en-GB" dirty="0" err="1" smtClean="0"/>
              <a:t>wks</a:t>
            </a:r>
            <a:endParaRPr lang="en-GB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Plasma </a:t>
            </a:r>
            <a:r>
              <a:rPr lang="en-GB" dirty="0" smtClean="0"/>
              <a:t>volume / terminal complement activity / lysosomal breakdown</a:t>
            </a:r>
          </a:p>
          <a:p>
            <a:endParaRPr lang="en-GB" dirty="0"/>
          </a:p>
          <a:p>
            <a:r>
              <a:rPr lang="en-GB" dirty="0" smtClean="0"/>
              <a:t>Six cases (8%) of pre-eclampsia causing preterm delivery</a:t>
            </a:r>
          </a:p>
          <a:p>
            <a:endParaRPr lang="en-GB" dirty="0"/>
          </a:p>
          <a:p>
            <a:r>
              <a:rPr lang="en-GB" dirty="0" err="1" smtClean="0"/>
              <a:t>Eculizumab</a:t>
            </a:r>
            <a:r>
              <a:rPr lang="en-GB" dirty="0" smtClean="0"/>
              <a:t> detected in 7/20 (35%) cord blood samples (11.8 </a:t>
            </a:r>
            <a:r>
              <a:rPr lang="en-GB" dirty="0"/>
              <a:t>to 21.2 </a:t>
            </a:r>
            <a:r>
              <a:rPr lang="en-GB" dirty="0" err="1"/>
              <a:t>μg</a:t>
            </a:r>
            <a:r>
              <a:rPr lang="en-GB" dirty="0"/>
              <a:t> </a:t>
            </a:r>
            <a:r>
              <a:rPr lang="en-GB" dirty="0" smtClean="0"/>
              <a:t>/ ml</a:t>
            </a:r>
            <a:r>
              <a:rPr lang="en-GB" dirty="0" smtClean="0"/>
              <a:t>)</a:t>
            </a:r>
          </a:p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r>
              <a:rPr lang="en-GB" dirty="0" smtClean="0"/>
              <a:t>Case report - </a:t>
            </a:r>
            <a:r>
              <a:rPr lang="en-GB" dirty="0" err="1"/>
              <a:t>Eculizumab</a:t>
            </a:r>
            <a:r>
              <a:rPr lang="en-GB" dirty="0"/>
              <a:t> </a:t>
            </a:r>
            <a:r>
              <a:rPr lang="en-GB" dirty="0" smtClean="0"/>
              <a:t>in cord blood – no maternal terminal complement activity but normal infant activity.</a:t>
            </a:r>
          </a:p>
          <a:p>
            <a:pPr algn="r"/>
            <a:r>
              <a:rPr lang="en-GB" i="1" dirty="0" err="1" smtClean="0">
                <a:solidFill>
                  <a:schemeClr val="accent5">
                    <a:lumMod val="50000"/>
                  </a:schemeClr>
                </a:solidFill>
              </a:rPr>
              <a:t>Hallstensen</a:t>
            </a:r>
            <a:r>
              <a:rPr lang="en-GB" i="1" dirty="0" smtClean="0">
                <a:solidFill>
                  <a:schemeClr val="accent5">
                    <a:lumMod val="50000"/>
                  </a:schemeClr>
                </a:solidFill>
              </a:rPr>
              <a:t> et al </a:t>
            </a:r>
            <a:r>
              <a:rPr lang="en-GB" i="1" dirty="0" err="1" smtClean="0">
                <a:solidFill>
                  <a:schemeClr val="accent5">
                    <a:lumMod val="50000"/>
                  </a:schemeClr>
                </a:solidFill>
              </a:rPr>
              <a:t>Immunobiology</a:t>
            </a:r>
            <a:r>
              <a:rPr lang="en-GB" i="1" dirty="0" smtClean="0">
                <a:solidFill>
                  <a:schemeClr val="accent5">
                    <a:lumMod val="50000"/>
                  </a:schemeClr>
                </a:solidFill>
              </a:rPr>
              <a:t> 2015</a:t>
            </a:r>
            <a:endParaRPr lang="en-GB" i="1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3565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Long term infant outcomes</a:t>
            </a:r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323528" y="1268760"/>
            <a:ext cx="8359981" cy="49398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dirty="0"/>
              <a:t>No congenital abnormalities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GB" dirty="0" smtClean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dirty="0" smtClean="0"/>
              <a:t>Children </a:t>
            </a:r>
            <a:r>
              <a:rPr lang="en-GB" dirty="0"/>
              <a:t>follow-up 31 months (range 4 to 94) (one lost to follow-up</a:t>
            </a:r>
            <a:r>
              <a:rPr lang="en-GB" dirty="0" smtClean="0"/>
              <a:t>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dirty="0"/>
              <a:t>Formal developmental assessments 64/69 (5 missing - no parental concerns)</a:t>
            </a:r>
          </a:p>
          <a:p>
            <a:pPr marL="741363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dirty="0"/>
              <a:t>One neutropenia – resolved at 12 months</a:t>
            </a:r>
          </a:p>
          <a:p>
            <a:pPr marL="741363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dirty="0"/>
              <a:t>One speech and language delay</a:t>
            </a:r>
          </a:p>
          <a:p>
            <a:r>
              <a:rPr lang="en-GB" dirty="0"/>
              <a:t>.</a:t>
            </a:r>
          </a:p>
          <a:p>
            <a:endParaRPr lang="en-GB" dirty="0"/>
          </a:p>
          <a:p>
            <a:endParaRPr lang="en-GB" dirty="0"/>
          </a:p>
          <a:p>
            <a:r>
              <a:rPr lang="en-GB" dirty="0"/>
              <a:t> 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pic>
        <p:nvPicPr>
          <p:cNvPr id="5" name="Picture 2" descr="C:\Users\kate bramham\AppData\Local\Microsoft\Windows\Temporary Internet Files\Content.IE5\O9H3SKMC\happy%20children%20clip%20art_medium[1]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5110" y="4630346"/>
            <a:ext cx="2471936" cy="919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1940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Eculizumab</a:t>
            </a:r>
            <a:r>
              <a:rPr lang="en-GB" dirty="0" smtClean="0"/>
              <a:t> in breast feeding</a:t>
            </a:r>
            <a:endParaRPr lang="en-GB" dirty="0"/>
          </a:p>
        </p:txBody>
      </p:sp>
      <p:pic>
        <p:nvPicPr>
          <p:cNvPr id="3074" name="Picture 2" descr="C:\Users\kate bramham\AppData\Local\Microsoft\Windows\Temporary Internet Files\Content.IE5\J29XL5AX\Mother_wtih_infant_icon.svg[1]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9789" y="1656582"/>
            <a:ext cx="1523211" cy="2017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44" t="9375" r="18302" b="26500"/>
          <a:stretch/>
        </p:blipFill>
        <p:spPr bwMode="auto">
          <a:xfrm>
            <a:off x="1259632" y="1185567"/>
            <a:ext cx="5348963" cy="2959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83568" y="4581128"/>
            <a:ext cx="7598875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Ig G antibody – NOT Ig A – unlikely to be excreted in large quantities</a:t>
            </a:r>
          </a:p>
          <a:p>
            <a:endParaRPr lang="en-GB" dirty="0" smtClean="0"/>
          </a:p>
          <a:p>
            <a:r>
              <a:rPr lang="en-GB" dirty="0" smtClean="0"/>
              <a:t>Not detected in any of 10 samples examined from mothers with PNH</a:t>
            </a:r>
          </a:p>
          <a:p>
            <a:r>
              <a:rPr lang="en-GB" dirty="0" smtClean="0"/>
              <a:t>25/61 (41%) women breast fed</a:t>
            </a:r>
          </a:p>
          <a:p>
            <a:pPr algn="r"/>
            <a:r>
              <a:rPr lang="en-GB" i="1" dirty="0" smtClean="0">
                <a:solidFill>
                  <a:schemeClr val="accent5">
                    <a:lumMod val="50000"/>
                  </a:schemeClr>
                </a:solidFill>
              </a:rPr>
              <a:t>Kelly et al NEJM 2015</a:t>
            </a:r>
            <a:endParaRPr lang="en-GB" i="1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4209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Title 1"/>
          <p:cNvSpPr>
            <a:spLocks noGrp="1"/>
          </p:cNvSpPr>
          <p:nvPr>
            <p:ph type="title" idx="4294967295"/>
          </p:nvPr>
        </p:nvSpPr>
        <p:spPr>
          <a:xfrm>
            <a:off x="398288" y="214313"/>
            <a:ext cx="7558088" cy="622300"/>
          </a:xfrm>
        </p:spPr>
        <p:txBody>
          <a:bodyPr/>
          <a:lstStyle/>
          <a:p>
            <a:r>
              <a:rPr dirty="0" smtClean="0"/>
              <a:t>Measurement of GFR in Pregnancy</a:t>
            </a:r>
          </a:p>
        </p:txBody>
      </p:sp>
      <p:sp>
        <p:nvSpPr>
          <p:cNvPr id="46083" name="Text Box 4"/>
          <p:cNvSpPr txBox="1">
            <a:spLocks noChangeArrowheads="1"/>
          </p:cNvSpPr>
          <p:nvPr/>
        </p:nvSpPr>
        <p:spPr bwMode="auto">
          <a:xfrm>
            <a:off x="395288" y="1412875"/>
            <a:ext cx="6624637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endParaRPr lang="en-US"/>
          </a:p>
        </p:txBody>
      </p:sp>
      <p:sp>
        <p:nvSpPr>
          <p:cNvPr id="46084" name="Text Box 5"/>
          <p:cNvSpPr txBox="1">
            <a:spLocks noChangeArrowheads="1"/>
          </p:cNvSpPr>
          <p:nvPr/>
        </p:nvSpPr>
        <p:spPr bwMode="auto">
          <a:xfrm>
            <a:off x="611188" y="5229200"/>
            <a:ext cx="801211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tabLst>
                <a:tab pos="5826125" algn="l"/>
              </a:tabLst>
            </a:pPr>
            <a:r>
              <a:rPr lang="en-GB" dirty="0" smtClean="0">
                <a:solidFill>
                  <a:srgbClr val="C00000"/>
                </a:solidFill>
              </a:rPr>
              <a:t>Pre-pregnancy </a:t>
            </a:r>
            <a:r>
              <a:rPr lang="en-GB" dirty="0" err="1">
                <a:solidFill>
                  <a:srgbClr val="C00000"/>
                </a:solidFill>
              </a:rPr>
              <a:t>eGFR</a:t>
            </a:r>
            <a:r>
              <a:rPr lang="en-GB" dirty="0">
                <a:solidFill>
                  <a:srgbClr val="C00000"/>
                </a:solidFill>
              </a:rPr>
              <a:t> </a:t>
            </a:r>
            <a:r>
              <a:rPr lang="en-GB" dirty="0" smtClean="0">
                <a:solidFill>
                  <a:srgbClr val="C00000"/>
                </a:solidFill>
              </a:rPr>
              <a:t> OR   </a:t>
            </a:r>
            <a:r>
              <a:rPr lang="en-GB" dirty="0">
                <a:solidFill>
                  <a:srgbClr val="C00000"/>
                </a:solidFill>
              </a:rPr>
              <a:t>24 hour creatinine </a:t>
            </a:r>
            <a:r>
              <a:rPr lang="en-GB" dirty="0" smtClean="0">
                <a:solidFill>
                  <a:srgbClr val="C00000"/>
                </a:solidFill>
              </a:rPr>
              <a:t>clearance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37371548"/>
              </p:ext>
            </p:extLst>
          </p:nvPr>
        </p:nvGraphicFramePr>
        <p:xfrm>
          <a:off x="539552" y="1124744"/>
          <a:ext cx="7776864" cy="4114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44216"/>
                <a:gridCol w="2448272"/>
                <a:gridCol w="1440160"/>
                <a:gridCol w="1944216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/>
                        <a:t>Measurement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/>
                        <a:t>Accuracy 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23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 smtClean="0"/>
                        <a:t>Use</a:t>
                      </a:r>
                    </a:p>
                    <a:p>
                      <a:pPr algn="ctr"/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23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 smtClean="0"/>
                        <a:t>Reference</a:t>
                      </a:r>
                    </a:p>
                    <a:p>
                      <a:pPr algn="ctr"/>
                      <a:endParaRPr lang="en-GB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sz="1600" dirty="0" smtClean="0"/>
                        <a:t>MDRD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 smtClean="0"/>
                        <a:t>Underestimates compared with </a:t>
                      </a:r>
                      <a:r>
                        <a:rPr lang="en-GB" sz="1600" dirty="0" err="1" smtClean="0"/>
                        <a:t>inulin</a:t>
                      </a:r>
                      <a:r>
                        <a:rPr lang="en-GB" sz="1600" dirty="0" smtClean="0"/>
                        <a:t> clearance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6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23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i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Smith et al BJOG 2009</a:t>
                      </a:r>
                    </a:p>
                    <a:p>
                      <a:endParaRPr lang="en-GB" sz="1600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sz="1600" dirty="0" smtClean="0"/>
                        <a:t>CKD-EPI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 smtClean="0"/>
                        <a:t>Underestimates compared with Cr clearance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23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i="1" dirty="0" err="1" smtClean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Aper</a:t>
                      </a:r>
                      <a:r>
                        <a:rPr lang="en-GB" sz="1600" i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 et al Am J </a:t>
                      </a:r>
                      <a:r>
                        <a:rPr lang="en-GB" sz="1600" i="1" dirty="0" err="1" smtClean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Perinatol</a:t>
                      </a:r>
                      <a:r>
                        <a:rPr lang="en-GB" sz="1600" i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 2011</a:t>
                      </a:r>
                    </a:p>
                    <a:p>
                      <a:endParaRPr lang="en-GB" sz="1600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sz="1600" dirty="0" smtClean="0"/>
                        <a:t>Cockcroft </a:t>
                      </a:r>
                      <a:r>
                        <a:rPr lang="en-GB" sz="1600" dirty="0" err="1" smtClean="0"/>
                        <a:t>Gault</a:t>
                      </a:r>
                      <a:r>
                        <a:rPr lang="en-GB" sz="1600" dirty="0" smtClean="0"/>
                        <a:t> 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 smtClean="0"/>
                        <a:t>Underestimates compared with </a:t>
                      </a:r>
                      <a:r>
                        <a:rPr lang="en-GB" sz="1600" dirty="0" err="1" smtClean="0"/>
                        <a:t>inulin</a:t>
                      </a:r>
                      <a:r>
                        <a:rPr lang="en-GB" sz="1600" dirty="0" smtClean="0"/>
                        <a:t> and Cr clearance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23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i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Conrad Renal Disease</a:t>
                      </a:r>
                      <a:r>
                        <a:rPr lang="en-GB" sz="1600" i="1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 and Pregnancy 2008</a:t>
                      </a:r>
                      <a:endParaRPr lang="en-GB" sz="1600" i="1" dirty="0" smtClean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  <a:p>
                      <a:endParaRPr lang="en-GB" sz="1600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sz="1600" dirty="0" err="1" smtClean="0"/>
                        <a:t>Cystatin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 smtClean="0"/>
                        <a:t>Increases in second trimester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23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i="1" dirty="0" err="1" smtClean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Bramham</a:t>
                      </a:r>
                      <a:r>
                        <a:rPr lang="en-GB" sz="1600" i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 et al </a:t>
                      </a:r>
                      <a:r>
                        <a:rPr lang="en-GB" sz="1600" i="1" dirty="0" err="1" smtClean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Obs</a:t>
                      </a:r>
                      <a:r>
                        <a:rPr lang="en-GB" sz="1600" i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 Med 2009</a:t>
                      </a:r>
                    </a:p>
                    <a:p>
                      <a:endParaRPr lang="en-GB" sz="1600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cxnSp>
        <p:nvCxnSpPr>
          <p:cNvPr id="8" name="Straight Connector 7"/>
          <p:cNvCxnSpPr/>
          <p:nvPr/>
        </p:nvCxnSpPr>
        <p:spPr>
          <a:xfrm>
            <a:off x="5364088" y="1916832"/>
            <a:ext cx="576064" cy="432048"/>
          </a:xfrm>
          <a:prstGeom prst="line">
            <a:avLst/>
          </a:prstGeom>
          <a:ln w="38100">
            <a:solidFill>
              <a:schemeClr val="tx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5364088" y="1916832"/>
            <a:ext cx="576064" cy="432048"/>
          </a:xfrm>
          <a:prstGeom prst="line">
            <a:avLst/>
          </a:prstGeom>
          <a:ln w="38100">
            <a:solidFill>
              <a:schemeClr val="tx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5364088" y="2780928"/>
            <a:ext cx="576064" cy="432048"/>
          </a:xfrm>
          <a:prstGeom prst="line">
            <a:avLst/>
          </a:prstGeom>
          <a:ln w="38100">
            <a:solidFill>
              <a:schemeClr val="tx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5364088" y="2780928"/>
            <a:ext cx="576064" cy="432048"/>
          </a:xfrm>
          <a:prstGeom prst="line">
            <a:avLst/>
          </a:prstGeom>
          <a:ln w="38100">
            <a:solidFill>
              <a:schemeClr val="tx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5364088" y="3645024"/>
            <a:ext cx="576064" cy="432048"/>
          </a:xfrm>
          <a:prstGeom prst="line">
            <a:avLst/>
          </a:prstGeom>
          <a:ln w="38100">
            <a:solidFill>
              <a:schemeClr val="tx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>
            <a:off x="5364088" y="3645024"/>
            <a:ext cx="576064" cy="432048"/>
          </a:xfrm>
          <a:prstGeom prst="line">
            <a:avLst/>
          </a:prstGeom>
          <a:ln w="38100">
            <a:solidFill>
              <a:schemeClr val="tx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5364088" y="4581128"/>
            <a:ext cx="576064" cy="432048"/>
          </a:xfrm>
          <a:prstGeom prst="line">
            <a:avLst/>
          </a:prstGeom>
          <a:ln w="38100">
            <a:solidFill>
              <a:schemeClr val="tx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5364088" y="4581128"/>
            <a:ext cx="576064" cy="432048"/>
          </a:xfrm>
          <a:prstGeom prst="line">
            <a:avLst/>
          </a:prstGeom>
          <a:ln w="38100">
            <a:solidFill>
              <a:schemeClr val="tx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Box 5"/>
          <p:cNvSpPr txBox="1">
            <a:spLocks noChangeArrowheads="1"/>
          </p:cNvSpPr>
          <p:nvPr/>
        </p:nvSpPr>
        <p:spPr bwMode="auto">
          <a:xfrm>
            <a:off x="611560" y="5733256"/>
            <a:ext cx="801211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tabLst>
                <a:tab pos="5826125" algn="l"/>
              </a:tabLst>
            </a:pPr>
            <a:r>
              <a:rPr lang="en-GB" dirty="0" err="1" smtClean="0">
                <a:solidFill>
                  <a:srgbClr val="C00000"/>
                </a:solidFill>
              </a:rPr>
              <a:t>eGFR</a:t>
            </a:r>
            <a:r>
              <a:rPr lang="en-GB" dirty="0" smtClean="0">
                <a:solidFill>
                  <a:srgbClr val="C00000"/>
                </a:solidFill>
              </a:rPr>
              <a:t>  Not validated in AKI anyway</a:t>
            </a:r>
          </a:p>
        </p:txBody>
      </p:sp>
    </p:spTree>
    <p:extLst>
      <p:ext uri="{BB962C8B-B14F-4D97-AF65-F5344CB8AC3E}">
        <p14:creationId xmlns:p14="http://schemas.microsoft.com/office/powerpoint/2010/main" val="2464493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Planning a pregnancy?</a:t>
            </a:r>
            <a:endParaRPr lang="en-GB" dirty="0"/>
          </a:p>
        </p:txBody>
      </p:sp>
      <p:pic>
        <p:nvPicPr>
          <p:cNvPr id="13314" name="Picture 2" descr="https://d2pu2bk1b66iw6.cloudfront.net/photos/2016/09/30/143-153359-pregnant-baby-2-147527002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8132" y="1412776"/>
            <a:ext cx="2376264" cy="1584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11560" y="1375023"/>
            <a:ext cx="806489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Risk of relapse is unknown</a:t>
            </a:r>
          </a:p>
          <a:p>
            <a:endParaRPr lang="en-GB" dirty="0" smtClean="0"/>
          </a:p>
          <a:p>
            <a:endParaRPr lang="en-GB" dirty="0"/>
          </a:p>
          <a:p>
            <a:r>
              <a:rPr lang="en-GB" dirty="0" smtClean="0"/>
              <a:t>Proactive or Reactive?</a:t>
            </a:r>
          </a:p>
          <a:p>
            <a:endParaRPr lang="en-GB" dirty="0"/>
          </a:p>
          <a:p>
            <a:endParaRPr lang="en-GB" dirty="0" smtClean="0"/>
          </a:p>
          <a:p>
            <a:endParaRPr lang="en-GB" dirty="0" smtClean="0"/>
          </a:p>
          <a:p>
            <a:r>
              <a:rPr lang="en-GB" dirty="0" smtClean="0"/>
              <a:t>Case reports of successful use of </a:t>
            </a:r>
            <a:r>
              <a:rPr lang="en-GB" dirty="0" err="1" smtClean="0"/>
              <a:t>eculizumab</a:t>
            </a:r>
            <a:r>
              <a:rPr lang="en-GB" dirty="0" smtClean="0"/>
              <a:t> for disease prevention during pregnancy</a:t>
            </a:r>
          </a:p>
          <a:p>
            <a:endParaRPr lang="en-GB" dirty="0" smtClean="0"/>
          </a:p>
          <a:p>
            <a:r>
              <a:rPr lang="en-GB" dirty="0" smtClean="0"/>
              <a:t>Case reports of single dose pre-delivery for previous post partum disease</a:t>
            </a:r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pPr algn="ctr"/>
            <a:r>
              <a:rPr lang="en-GB" sz="3600" dirty="0" smtClean="0"/>
              <a:t>??????</a:t>
            </a:r>
            <a:endParaRPr lang="en-GB" sz="3600" dirty="0"/>
          </a:p>
        </p:txBody>
      </p:sp>
    </p:spTree>
    <p:extLst>
      <p:ext uri="{BB962C8B-B14F-4D97-AF65-F5344CB8AC3E}">
        <p14:creationId xmlns:p14="http://schemas.microsoft.com/office/powerpoint/2010/main" val="2284846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Conclusions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371475" y="1268760"/>
            <a:ext cx="8521005" cy="3816424"/>
          </a:xfrm>
        </p:spPr>
        <p:txBody>
          <a:bodyPr/>
          <a:lstStyle/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b="0" dirty="0"/>
              <a:t>a</a:t>
            </a:r>
            <a:r>
              <a:rPr lang="en-GB" b="0" dirty="0" smtClean="0"/>
              <a:t>HUS is a rare cause of TMA and AKI in pregnancy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b="0" dirty="0" smtClean="0"/>
              <a:t>Alternative complement pathway dysregulation which may be triggered during pregnancy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b="0" dirty="0" smtClean="0"/>
              <a:t>Often occurs in late pregnancy or postpartum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b="0" dirty="0" smtClean="0"/>
              <a:t>Potential treatment includes </a:t>
            </a:r>
            <a:r>
              <a:rPr lang="en-GB" b="0" dirty="0" err="1" smtClean="0"/>
              <a:t>eculizumab</a:t>
            </a:r>
            <a:r>
              <a:rPr lang="en-GB" b="0" dirty="0" smtClean="0"/>
              <a:t> </a:t>
            </a:r>
            <a:endParaRPr lang="en-GB" b="0" dirty="0" smtClean="0"/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b="0" dirty="0" smtClean="0"/>
              <a:t>More </a:t>
            </a:r>
            <a:r>
              <a:rPr lang="en-GB" b="0" dirty="0" smtClean="0"/>
              <a:t>safety data are needed</a:t>
            </a:r>
          </a:p>
        </p:txBody>
      </p:sp>
    </p:spTree>
    <p:extLst>
      <p:ext uri="{BB962C8B-B14F-4D97-AF65-F5344CB8AC3E}">
        <p14:creationId xmlns:p14="http://schemas.microsoft.com/office/powerpoint/2010/main" val="2743100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altLang="en-US" smtClean="0"/>
              <a:t>Thank you</a:t>
            </a:r>
            <a:endParaRPr lang="en-US" altLang="en-US" smtClean="0"/>
          </a:p>
        </p:txBody>
      </p:sp>
      <p:pic>
        <p:nvPicPr>
          <p:cNvPr id="68612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4489" y="4410959"/>
            <a:ext cx="2318309" cy="1681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8613" name="Group 3"/>
          <p:cNvGrpSpPr>
            <a:grpSpLocks/>
          </p:cNvGrpSpPr>
          <p:nvPr/>
        </p:nvGrpSpPr>
        <p:grpSpPr bwMode="auto">
          <a:xfrm>
            <a:off x="4347344" y="2537250"/>
            <a:ext cx="3825056" cy="1800746"/>
            <a:chOff x="12041803" y="321214"/>
            <a:chExt cx="4880331" cy="2765465"/>
          </a:xfrm>
        </p:grpSpPr>
        <p:sp>
          <p:nvSpPr>
            <p:cNvPr id="6" name="Rectangle 5"/>
            <p:cNvSpPr/>
            <p:nvPr/>
          </p:nvSpPr>
          <p:spPr bwMode="auto">
            <a:xfrm>
              <a:off x="12041803" y="380499"/>
              <a:ext cx="4880331" cy="2646895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/>
            <a:lstStyle/>
            <a:p>
              <a:pPr eaLnBrk="0" hangingPunct="0">
                <a:defRPr/>
              </a:pPr>
              <a:endParaRPr lang="en-GB">
                <a:solidFill>
                  <a:schemeClr val="tx1"/>
                </a:solidFill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4"/>
            <a:srcRect t="3005" b="7337"/>
            <a:stretch/>
          </p:blipFill>
          <p:spPr>
            <a:xfrm>
              <a:off x="12344373" y="321214"/>
              <a:ext cx="2955924" cy="2765465"/>
            </a:xfrm>
            <a:prstGeom prst="roundRect">
              <a:avLst>
                <a:gd name="adj" fmla="val 5406"/>
              </a:avLst>
            </a:prstGeom>
            <a:ln>
              <a:noFill/>
            </a:ln>
            <a:effectLst/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coolSlant"/>
              <a:contourClr>
                <a:srgbClr val="969696"/>
              </a:contourClr>
            </a:sp3d>
          </p:spPr>
        </p:pic>
      </p:grpSp>
      <p:pic>
        <p:nvPicPr>
          <p:cNvPr id="10" name="Picture 9" descr="http://www.nihr.ac.uk/2016-layout/img/nihr-logoSmall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5298" y="1247045"/>
            <a:ext cx="2857500" cy="1000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1906" name="Picture 2" descr="http://africanbrains.net/wp-content/uploads/2013/04/Lauren-Page-Trust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7104" y="1099479"/>
            <a:ext cx="1705044" cy="1321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1908" name="Picture 4" descr="http://a21architects.com/img/project-fetal-medicine-research-institute-west-elevation-5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160"/>
          <a:stretch/>
        </p:blipFill>
        <p:spPr bwMode="auto">
          <a:xfrm>
            <a:off x="2032028" y="2537250"/>
            <a:ext cx="2387324" cy="1800746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3099697" y="4509120"/>
            <a:ext cx="1812651" cy="1031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200" b="1" dirty="0" smtClean="0">
                <a:solidFill>
                  <a:srgbClr val="669900"/>
                </a:solidFill>
              </a:rPr>
              <a:t>P</a:t>
            </a:r>
            <a:r>
              <a:rPr lang="en-GB" sz="1200" b="1" dirty="0" smtClean="0"/>
              <a:t>regnancy</a:t>
            </a:r>
          </a:p>
          <a:p>
            <a:r>
              <a:rPr lang="en-GB" sz="1200" b="1" dirty="0" smtClean="0">
                <a:solidFill>
                  <a:srgbClr val="669900"/>
                </a:solidFill>
              </a:rPr>
              <a:t>A</a:t>
            </a:r>
            <a:r>
              <a:rPr lang="en-GB" sz="1200" b="1" dirty="0" smtClean="0"/>
              <a:t>daptations</a:t>
            </a:r>
            <a:endParaRPr lang="en-GB" sz="1200" dirty="0"/>
          </a:p>
          <a:p>
            <a:r>
              <a:rPr lang="en-GB" sz="1200" b="1" dirty="0">
                <a:solidFill>
                  <a:srgbClr val="669900"/>
                </a:solidFill>
              </a:rPr>
              <a:t>I</a:t>
            </a:r>
            <a:r>
              <a:rPr lang="en-GB" sz="1200" b="1" dirty="0"/>
              <a:t>n</a:t>
            </a:r>
            <a:endParaRPr lang="en-GB" sz="1200" dirty="0"/>
          </a:p>
          <a:p>
            <a:r>
              <a:rPr lang="en-GB" sz="1200" b="1" dirty="0">
                <a:solidFill>
                  <a:srgbClr val="669900"/>
                </a:solidFill>
              </a:rPr>
              <a:t>R</a:t>
            </a:r>
            <a:r>
              <a:rPr lang="en-GB" sz="1200" b="1" dirty="0"/>
              <a:t>enal disease</a:t>
            </a:r>
            <a:endParaRPr lang="en-GB" sz="1200" dirty="0"/>
          </a:p>
          <a:p>
            <a:r>
              <a:rPr lang="en-GB" sz="1200" b="1" dirty="0">
                <a:solidFill>
                  <a:srgbClr val="669900"/>
                </a:solidFill>
              </a:rPr>
              <a:t>S</a:t>
            </a:r>
            <a:r>
              <a:rPr lang="en-GB" sz="1200" b="1" dirty="0"/>
              <a:t>tudy</a:t>
            </a:r>
            <a:endParaRPr lang="en-GB" sz="1200" dirty="0"/>
          </a:p>
        </p:txBody>
      </p:sp>
      <p:pic>
        <p:nvPicPr>
          <p:cNvPr id="13" name="Picture 12" descr="http://www.nihr.ac.uk/2016-layout/img/nihr-logoSmall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8052" y="5636379"/>
            <a:ext cx="824290" cy="296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1" descr="http://www.uk-pbc.com/wp-content/uploads/2016/08/RD-TRC-THUMB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4685" y="5604259"/>
            <a:ext cx="695151" cy="460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" descr="Logo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2193" y="4491382"/>
            <a:ext cx="696008" cy="1066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7490714"/>
      </p:ext>
    </p:extLst>
  </p:cSld>
  <p:clrMapOvr>
    <a:masterClrMapping/>
  </p:clrMapOvr>
  <p:transition advTm="18767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What is normal renal function in pregnancy?</a:t>
            </a:r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323528" y="1124744"/>
            <a:ext cx="828092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Current literature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Creatinine </a:t>
            </a:r>
            <a:r>
              <a:rPr lang="en-US" dirty="0"/>
              <a:t>falls in pregnancy and rises in 3</a:t>
            </a:r>
            <a:r>
              <a:rPr lang="en-US" baseline="30000" dirty="0"/>
              <a:t>rd</a:t>
            </a:r>
            <a:r>
              <a:rPr lang="en-US" dirty="0"/>
              <a:t> </a:t>
            </a:r>
            <a:r>
              <a:rPr lang="en-US" dirty="0" smtClean="0"/>
              <a:t>trimester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Creatinine falls by </a:t>
            </a:r>
            <a:r>
              <a:rPr lang="en-GB" dirty="0" smtClean="0"/>
              <a:t>0.4mg/dl (35</a:t>
            </a:r>
            <a:r>
              <a:rPr lang="en-GB" dirty="0">
                <a:sym typeface="Symbol"/>
              </a:rPr>
              <a:t></a:t>
            </a:r>
            <a:r>
              <a:rPr lang="en-GB" dirty="0" smtClean="0"/>
              <a:t>mol/L) </a:t>
            </a:r>
            <a:r>
              <a:rPr lang="en-GB" dirty="0"/>
              <a:t>in </a:t>
            </a:r>
            <a:r>
              <a:rPr lang="en-GB" dirty="0" smtClean="0"/>
              <a:t>pregnancy</a:t>
            </a:r>
            <a:r>
              <a:rPr lang="en-GB" baseline="30000" dirty="0"/>
              <a:t> </a:t>
            </a:r>
            <a:r>
              <a:rPr lang="en-GB" sz="1200" i="1" dirty="0" smtClean="0">
                <a:solidFill>
                  <a:schemeClr val="accent5">
                    <a:lumMod val="50000"/>
                  </a:schemeClr>
                </a:solidFill>
              </a:rPr>
              <a:t>Fisher et al 2007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baseline="30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Average creatinine in pregnancy is </a:t>
            </a:r>
            <a:r>
              <a:rPr lang="en-GB" dirty="0" smtClean="0"/>
              <a:t>0.6mg/dl (53</a:t>
            </a:r>
            <a:r>
              <a:rPr lang="en-GB" dirty="0">
                <a:sym typeface="Symbol"/>
              </a:rPr>
              <a:t></a:t>
            </a:r>
            <a:r>
              <a:rPr lang="en-GB" dirty="0" smtClean="0"/>
              <a:t>mol/L)  </a:t>
            </a:r>
            <a:r>
              <a:rPr lang="en-GB" sz="1200" i="1" dirty="0" smtClean="0">
                <a:solidFill>
                  <a:schemeClr val="accent5">
                    <a:lumMod val="50000"/>
                  </a:schemeClr>
                </a:solidFill>
              </a:rPr>
              <a:t>August et al 2013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Creatinine </a:t>
            </a:r>
            <a:r>
              <a:rPr lang="en-GB" dirty="0" smtClean="0"/>
              <a:t>&gt;1.02mg/dl (90</a:t>
            </a:r>
            <a:r>
              <a:rPr lang="en-GB" dirty="0">
                <a:sym typeface="Symbol"/>
              </a:rPr>
              <a:t></a:t>
            </a:r>
            <a:r>
              <a:rPr lang="en-GB" dirty="0" smtClean="0"/>
              <a:t>mol/L) </a:t>
            </a:r>
            <a:r>
              <a:rPr lang="en-GB" dirty="0"/>
              <a:t>= </a:t>
            </a:r>
            <a:r>
              <a:rPr lang="en-GB" dirty="0" smtClean="0"/>
              <a:t>AKI </a:t>
            </a:r>
            <a:r>
              <a:rPr lang="en-GB" dirty="0"/>
              <a:t>(no </a:t>
            </a:r>
            <a:r>
              <a:rPr lang="en-GB" dirty="0" smtClean="0"/>
              <a:t>ethnicity </a:t>
            </a:r>
            <a:r>
              <a:rPr lang="en-GB" dirty="0"/>
              <a:t>correction</a:t>
            </a:r>
            <a:r>
              <a:rPr lang="en-GB" dirty="0" smtClean="0"/>
              <a:t>) </a:t>
            </a:r>
            <a:r>
              <a:rPr lang="en-GB" sz="1200" i="1" dirty="0" err="1" smtClean="0">
                <a:solidFill>
                  <a:schemeClr val="accent5">
                    <a:lumMod val="50000"/>
                  </a:schemeClr>
                </a:solidFill>
              </a:rPr>
              <a:t>Girling</a:t>
            </a:r>
            <a:r>
              <a:rPr lang="en-GB" sz="1200" i="1" dirty="0" smtClean="0">
                <a:solidFill>
                  <a:schemeClr val="accent5">
                    <a:lumMod val="50000"/>
                  </a:schemeClr>
                </a:solidFill>
              </a:rPr>
              <a:t> et al 2000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Most cited study n=29 </a:t>
            </a:r>
            <a:r>
              <a:rPr lang="en-US" sz="1200" i="1" dirty="0" err="1" smtClean="0">
                <a:solidFill>
                  <a:schemeClr val="accent5">
                    <a:lumMod val="50000"/>
                  </a:schemeClr>
                </a:solidFill>
              </a:rPr>
              <a:t>Lockitch</a:t>
            </a:r>
            <a:r>
              <a:rPr lang="en-US" sz="1200" i="1" dirty="0" smtClean="0">
                <a:solidFill>
                  <a:schemeClr val="accent5">
                    <a:lumMod val="50000"/>
                  </a:schemeClr>
                </a:solidFill>
              </a:rPr>
              <a:t> G (</a:t>
            </a:r>
            <a:r>
              <a:rPr lang="en-US" sz="1200" i="1" dirty="0" err="1" smtClean="0">
                <a:solidFill>
                  <a:schemeClr val="accent5">
                    <a:lumMod val="50000"/>
                  </a:schemeClr>
                </a:solidFill>
              </a:rPr>
              <a:t>ed</a:t>
            </a:r>
            <a:r>
              <a:rPr lang="en-US" sz="1200" i="1" dirty="0" smtClean="0">
                <a:solidFill>
                  <a:schemeClr val="accent5">
                    <a:lumMod val="50000"/>
                  </a:schemeClr>
                </a:solidFill>
              </a:rPr>
              <a:t>)CRC </a:t>
            </a:r>
            <a:r>
              <a:rPr lang="en-US" sz="1200" i="1" dirty="0">
                <a:solidFill>
                  <a:schemeClr val="accent5">
                    <a:lumMod val="50000"/>
                  </a:schemeClr>
                </a:solidFill>
              </a:rPr>
              <a:t>Press 1993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aseline="30000" dirty="0" smtClean="0"/>
          </a:p>
          <a:p>
            <a:endParaRPr lang="en-US" baseline="30000" dirty="0"/>
          </a:p>
          <a:p>
            <a:endParaRPr lang="en-GB" dirty="0"/>
          </a:p>
          <a:p>
            <a:endParaRPr lang="en-GB" dirty="0"/>
          </a:p>
        </p:txBody>
      </p:sp>
      <p:grpSp>
        <p:nvGrpSpPr>
          <p:cNvPr id="5" name="Group 4"/>
          <p:cNvGrpSpPr/>
          <p:nvPr/>
        </p:nvGrpSpPr>
        <p:grpSpPr>
          <a:xfrm>
            <a:off x="5928820" y="3501008"/>
            <a:ext cx="2827625" cy="2604755"/>
            <a:chOff x="5964965" y="-984158"/>
            <a:chExt cx="5743412" cy="4443479"/>
          </a:xfrm>
        </p:grpSpPr>
        <p:graphicFrame>
          <p:nvGraphicFramePr>
            <p:cNvPr id="6" name="Chart 10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2661519177"/>
                </p:ext>
              </p:extLst>
            </p:nvPr>
          </p:nvGraphicFramePr>
          <p:xfrm>
            <a:off x="6426765" y="-468146"/>
            <a:ext cx="5281612" cy="3887786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sp>
          <p:nvSpPr>
            <p:cNvPr id="7" name="TextBox 6"/>
            <p:cNvSpPr txBox="1"/>
            <p:nvPr/>
          </p:nvSpPr>
          <p:spPr>
            <a:xfrm>
              <a:off x="5964965" y="-984158"/>
              <a:ext cx="338555" cy="3473811"/>
            </a:xfrm>
            <a:prstGeom prst="rect">
              <a:avLst/>
            </a:prstGeom>
            <a:noFill/>
          </p:spPr>
          <p:txBody>
            <a:bodyPr vert="vert270">
              <a:spAutoFit/>
            </a:bodyPr>
            <a:lstStyle/>
            <a:p>
              <a:pPr>
                <a:defRPr/>
              </a:pPr>
              <a:r>
                <a:rPr lang="en-GB" sz="1000" dirty="0"/>
                <a:t>Mean serum </a:t>
              </a:r>
              <a:r>
                <a:rPr lang="en-GB" sz="1000" dirty="0" err="1"/>
                <a:t>creatinine</a:t>
              </a:r>
              <a:r>
                <a:rPr lang="en-GB" sz="1000" dirty="0"/>
                <a:t> </a:t>
              </a:r>
              <a:r>
                <a:rPr lang="en-GB" sz="1000" dirty="0" err="1"/>
                <a:t>umol</a:t>
              </a:r>
              <a:r>
                <a:rPr lang="en-GB" sz="1000" dirty="0"/>
                <a:t>/l</a:t>
              </a:r>
            </a:p>
          </p:txBody>
        </p:sp>
        <p:sp>
          <p:nvSpPr>
            <p:cNvPr id="8" name="TextBox 17"/>
            <p:cNvSpPr txBox="1">
              <a:spLocks noChangeArrowheads="1"/>
            </p:cNvSpPr>
            <p:nvPr/>
          </p:nvSpPr>
          <p:spPr bwMode="auto">
            <a:xfrm>
              <a:off x="6948488" y="3213100"/>
              <a:ext cx="1242648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GB" altLang="en-US" sz="1000" dirty="0"/>
                <a:t>Normal Pregnancy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64626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95536" y="334437"/>
            <a:ext cx="7558088" cy="622300"/>
          </a:xfrm>
        </p:spPr>
        <p:txBody>
          <a:bodyPr/>
          <a:lstStyle/>
          <a:p>
            <a:r>
              <a:rPr lang="en-GB" altLang="en-US" sz="2400" dirty="0" smtClean="0"/>
              <a:t>Obstetric AKI Care Bundle</a:t>
            </a:r>
            <a:endParaRPr lang="en-GB" dirty="0"/>
          </a:p>
        </p:txBody>
      </p:sp>
      <p:grpSp>
        <p:nvGrpSpPr>
          <p:cNvPr id="20" name="Group 19"/>
          <p:cNvGrpSpPr/>
          <p:nvPr/>
        </p:nvGrpSpPr>
        <p:grpSpPr>
          <a:xfrm>
            <a:off x="724577" y="786618"/>
            <a:ext cx="8239911" cy="5882742"/>
            <a:chOff x="71438" y="0"/>
            <a:chExt cx="9180983" cy="6984258"/>
          </a:xfrm>
        </p:grpSpPr>
        <p:sp>
          <p:nvSpPr>
            <p:cNvPr id="5" name="Text Box 4"/>
            <p:cNvSpPr txBox="1">
              <a:spLocks noChangeArrowheads="1"/>
            </p:cNvSpPr>
            <p:nvPr/>
          </p:nvSpPr>
          <p:spPr bwMode="auto">
            <a:xfrm>
              <a:off x="612776" y="333375"/>
              <a:ext cx="8207375" cy="322436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33CCCC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1100"/>
                <a:t>Institute in all cases with creatinine &gt;90</a:t>
              </a:r>
              <a:r>
                <a:rPr lang="en-US" altLang="en-US" sz="1100">
                  <a:sym typeface="Symbol" pitchFamily="18" charset="2"/>
                </a:rPr>
                <a:t></a:t>
              </a:r>
              <a:r>
                <a:rPr lang="en-US" altLang="en-US" sz="1100"/>
                <a:t>mol/L </a:t>
              </a:r>
              <a:r>
                <a:rPr lang="en-GB" altLang="en-US" sz="1100"/>
                <a:t>/&lt;20ml/hr urine for 5 hours</a:t>
              </a:r>
            </a:p>
          </p:txBody>
        </p:sp>
        <p:sp>
          <p:nvSpPr>
            <p:cNvPr id="6" name="Text Box 5"/>
            <p:cNvSpPr txBox="1">
              <a:spLocks noChangeArrowheads="1"/>
            </p:cNvSpPr>
            <p:nvPr/>
          </p:nvSpPr>
          <p:spPr bwMode="auto">
            <a:xfrm>
              <a:off x="2555875" y="620713"/>
              <a:ext cx="4128624" cy="322436"/>
            </a:xfrm>
            <a:prstGeom prst="rect">
              <a:avLst/>
            </a:prstGeom>
            <a:solidFill>
              <a:srgbClr val="C0C0C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1100" b="1"/>
                <a:t>THIS IS POTENTIALLY A MEDICAL EMERGANCY</a:t>
              </a:r>
            </a:p>
          </p:txBody>
        </p:sp>
        <p:sp>
          <p:nvSpPr>
            <p:cNvPr id="7" name="Text Box 7"/>
            <p:cNvSpPr txBox="1">
              <a:spLocks noChangeArrowheads="1"/>
            </p:cNvSpPr>
            <p:nvPr/>
          </p:nvSpPr>
          <p:spPr bwMode="auto">
            <a:xfrm>
              <a:off x="684213" y="908050"/>
              <a:ext cx="7991475" cy="768350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33CCCC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1100"/>
                <a:t>Full set of physiological observations BP/HR/RR/SATS/TEMP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1100"/>
                <a:t>Assess for signs of shock/hypoperfusion- low BP/high HR/confusion/pale &amp; cold skin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1100"/>
                <a:t>Review history and past results. If MEOWS triggering- high flow oxygen, Review senior/HDU/ITU</a:t>
              </a:r>
            </a:p>
          </p:txBody>
        </p:sp>
        <p:sp>
          <p:nvSpPr>
            <p:cNvPr id="8" name="Rectangle 9"/>
            <p:cNvSpPr>
              <a:spLocks noChangeArrowheads="1"/>
            </p:cNvSpPr>
            <p:nvPr/>
          </p:nvSpPr>
          <p:spPr bwMode="auto">
            <a:xfrm>
              <a:off x="3276599" y="1628775"/>
              <a:ext cx="2447925" cy="322436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1100" b="1"/>
                <a:t>Fluid therapy in AKI</a:t>
              </a:r>
            </a:p>
          </p:txBody>
        </p:sp>
        <p:sp>
          <p:nvSpPr>
            <p:cNvPr id="9" name="Text Box 10"/>
            <p:cNvSpPr txBox="1">
              <a:spLocks noChangeArrowheads="1"/>
            </p:cNvSpPr>
            <p:nvPr/>
          </p:nvSpPr>
          <p:spPr bwMode="auto">
            <a:xfrm>
              <a:off x="1307533" y="1989139"/>
              <a:ext cx="7048045" cy="739705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33CCCC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1100" dirty="0"/>
                <a:t>If </a:t>
              </a:r>
              <a:r>
                <a:rPr lang="en-GB" altLang="en-US" sz="1100" dirty="0" err="1"/>
                <a:t>hypovolaemic</a:t>
              </a:r>
              <a:r>
                <a:rPr lang="en-GB" altLang="en-US" sz="1100" dirty="0"/>
                <a:t> give crystalloid 250ml. Followed by 125 ml/hr* Assess BP, HR every 15mins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1100" dirty="0"/>
                <a:t>If MEOWS score &gt; 4  middle grade review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1100" dirty="0"/>
                <a:t>Catheterise if obstruction and measure hourly urine output</a:t>
              </a:r>
            </a:p>
          </p:txBody>
        </p:sp>
        <p:sp>
          <p:nvSpPr>
            <p:cNvPr id="10" name="Rectangle 11"/>
            <p:cNvSpPr>
              <a:spLocks noChangeArrowheads="1"/>
            </p:cNvSpPr>
            <p:nvPr/>
          </p:nvSpPr>
          <p:spPr bwMode="auto">
            <a:xfrm>
              <a:off x="3203575" y="2708274"/>
              <a:ext cx="2520951" cy="322436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1100" b="1"/>
                <a:t>Monitoring in AKI</a:t>
              </a:r>
            </a:p>
          </p:txBody>
        </p:sp>
        <p:sp>
          <p:nvSpPr>
            <p:cNvPr id="11" name="Text Box 12"/>
            <p:cNvSpPr txBox="1">
              <a:spLocks noChangeArrowheads="1"/>
            </p:cNvSpPr>
            <p:nvPr/>
          </p:nvSpPr>
          <p:spPr bwMode="auto">
            <a:xfrm>
              <a:off x="4578370" y="0"/>
              <a:ext cx="219034" cy="3224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GB" altLang="en-US" sz="1100" b="1" dirty="0"/>
            </a:p>
          </p:txBody>
        </p:sp>
        <p:sp>
          <p:nvSpPr>
            <p:cNvPr id="12" name="Text Box 13"/>
            <p:cNvSpPr txBox="1">
              <a:spLocks noChangeArrowheads="1"/>
            </p:cNvSpPr>
            <p:nvPr/>
          </p:nvSpPr>
          <p:spPr bwMode="auto">
            <a:xfrm>
              <a:off x="1476375" y="3068638"/>
              <a:ext cx="6265863" cy="531070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33CCCC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1100"/>
                <a:t>Venous blood gas &amp; lactate, Renal profile twice a day while creatinine rising 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1100"/>
                <a:t>Fluid chart, regular fluid assessment and observations</a:t>
              </a:r>
            </a:p>
          </p:txBody>
        </p:sp>
        <p:sp>
          <p:nvSpPr>
            <p:cNvPr id="13" name="Rectangle 14"/>
            <p:cNvSpPr>
              <a:spLocks noChangeArrowheads="1"/>
            </p:cNvSpPr>
            <p:nvPr/>
          </p:nvSpPr>
          <p:spPr bwMode="auto">
            <a:xfrm>
              <a:off x="3203575" y="4652963"/>
              <a:ext cx="2520951" cy="322436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1100" b="1"/>
                <a:t>Supportive AKI care</a:t>
              </a:r>
            </a:p>
          </p:txBody>
        </p:sp>
        <p:sp>
          <p:nvSpPr>
            <p:cNvPr id="14" name="Text Box 15"/>
            <p:cNvSpPr txBox="1">
              <a:spLocks noChangeArrowheads="1"/>
            </p:cNvSpPr>
            <p:nvPr/>
          </p:nvSpPr>
          <p:spPr bwMode="auto">
            <a:xfrm>
              <a:off x="1116013" y="3933825"/>
              <a:ext cx="7488237" cy="768350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0C0C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1100"/>
                <a:t>If proteinuria and/or blood in urine: URGENT spot PCR and RED CELL CAST microscopy Ultrasound (obstruction),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1100"/>
                <a:t>Liver Profile, Low platelets blood film (fragmented RBC/PLT), LDH, Bilirubin, Reticulocytes</a:t>
              </a:r>
            </a:p>
          </p:txBody>
        </p:sp>
        <p:sp>
          <p:nvSpPr>
            <p:cNvPr id="15" name="Rectangle 16"/>
            <p:cNvSpPr>
              <a:spLocks noChangeArrowheads="1"/>
            </p:cNvSpPr>
            <p:nvPr/>
          </p:nvSpPr>
          <p:spPr bwMode="auto">
            <a:xfrm>
              <a:off x="3490632" y="3573463"/>
              <a:ext cx="1870635" cy="322436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1100" b="1"/>
                <a:t>Investigations in AKI</a:t>
              </a:r>
            </a:p>
          </p:txBody>
        </p:sp>
        <p:sp>
          <p:nvSpPr>
            <p:cNvPr id="16" name="Text Box 18"/>
            <p:cNvSpPr txBox="1">
              <a:spLocks noChangeArrowheads="1"/>
            </p:cNvSpPr>
            <p:nvPr/>
          </p:nvSpPr>
          <p:spPr bwMode="auto">
            <a:xfrm>
              <a:off x="71438" y="5040313"/>
              <a:ext cx="8964611" cy="322436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33CCCC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1100"/>
                <a:t>Sepsis- ANTIBIOTICS within an hour. Review drug chart/thromboprophylaxis</a:t>
              </a:r>
            </a:p>
          </p:txBody>
        </p:sp>
        <p:sp>
          <p:nvSpPr>
            <p:cNvPr id="17" name="Rectangle 19"/>
            <p:cNvSpPr>
              <a:spLocks noChangeArrowheads="1"/>
            </p:cNvSpPr>
            <p:nvPr/>
          </p:nvSpPr>
          <p:spPr bwMode="auto">
            <a:xfrm>
              <a:off x="3132138" y="5589588"/>
              <a:ext cx="219034" cy="53107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0000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100" b="1"/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100" b="1"/>
            </a:p>
          </p:txBody>
        </p:sp>
        <p:sp>
          <p:nvSpPr>
            <p:cNvPr id="18" name="Text Box 20"/>
            <p:cNvSpPr txBox="1">
              <a:spLocks noChangeArrowheads="1"/>
            </p:cNvSpPr>
            <p:nvPr/>
          </p:nvSpPr>
          <p:spPr bwMode="auto">
            <a:xfrm>
              <a:off x="2361716" y="5475288"/>
              <a:ext cx="4753943" cy="948340"/>
            </a:xfrm>
            <a:prstGeom prst="rect">
              <a:avLst/>
            </a:prstGeom>
            <a:solidFill>
              <a:srgbClr val="C0C0C0"/>
            </a:solidFill>
            <a:ln w="762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1100" b="1" dirty="0"/>
                <a:t>Causes Think STOP AKI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1100" b="1" dirty="0"/>
                <a:t>Prerenal Sepsis/hypovolaemia/PPH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1100" b="1" dirty="0"/>
                <a:t>Renal Toxicity NSAIDS, PET, HELLP, HUS,TTP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1100" b="1" dirty="0" err="1"/>
                <a:t>Postrenal</a:t>
              </a:r>
              <a:r>
                <a:rPr lang="en-GB" altLang="en-US" sz="1100" b="1" dirty="0"/>
                <a:t> Obstruction/Ureteric damage during delivery    </a:t>
              </a:r>
            </a:p>
          </p:txBody>
        </p:sp>
        <p:sp>
          <p:nvSpPr>
            <p:cNvPr id="19" name="Text Box 21"/>
            <p:cNvSpPr txBox="1">
              <a:spLocks noChangeArrowheads="1"/>
            </p:cNvSpPr>
            <p:nvPr/>
          </p:nvSpPr>
          <p:spPr bwMode="auto">
            <a:xfrm>
              <a:off x="8316913" y="6453188"/>
              <a:ext cx="935508" cy="53107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1100"/>
                <a:t>*Caution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1100"/>
                <a:t> with PET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91645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82074116"/>
              </p:ext>
            </p:extLst>
          </p:nvPr>
        </p:nvGraphicFramePr>
        <p:xfrm>
          <a:off x="457200" y="1600200"/>
          <a:ext cx="8229600" cy="354316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43200"/>
                <a:gridCol w="2743200"/>
                <a:gridCol w="2743200"/>
              </a:tblGrid>
              <a:tr h="37084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600" dirty="0">
                          <a:latin typeface="+mn-lt"/>
                          <a:ea typeface="Times New Roman"/>
                          <a:cs typeface="Times New Roman"/>
                        </a:rPr>
                        <a:t>Pre-renal</a:t>
                      </a:r>
                      <a:endParaRPr lang="en-US" sz="16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600" dirty="0">
                          <a:latin typeface="+mn-lt"/>
                          <a:ea typeface="Times New Roman"/>
                          <a:cs typeface="Times New Roman"/>
                        </a:rPr>
                        <a:t>Renal</a:t>
                      </a:r>
                      <a:endParaRPr lang="en-US" sz="16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600" dirty="0">
                          <a:latin typeface="+mn-lt"/>
                          <a:ea typeface="Times New Roman"/>
                          <a:cs typeface="Times New Roman"/>
                        </a:rPr>
                        <a:t>Post Renal</a:t>
                      </a:r>
                      <a:endParaRPr lang="en-US" sz="16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2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600" dirty="0">
                          <a:latin typeface="+mn-lt"/>
                          <a:ea typeface="Times New Roman"/>
                          <a:cs typeface="Times New Roman"/>
                        </a:rPr>
                        <a:t>Vomiting/</a:t>
                      </a:r>
                      <a:r>
                        <a:rPr lang="en-GB" sz="1600" dirty="0" err="1">
                          <a:latin typeface="+mn-lt"/>
                          <a:ea typeface="Times New Roman"/>
                          <a:cs typeface="Times New Roman"/>
                        </a:rPr>
                        <a:t>hyperemesis</a:t>
                      </a:r>
                      <a:endParaRPr lang="en-US" sz="16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600" b="1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Pre-</a:t>
                      </a:r>
                      <a:r>
                        <a:rPr lang="en-GB" sz="1600" b="1" dirty="0" err="1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eclampsia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600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Gravid uterus</a:t>
                      </a:r>
                      <a:endParaRPr lang="en-US" sz="1600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600" dirty="0">
                          <a:latin typeface="+mn-lt"/>
                          <a:ea typeface="Times New Roman"/>
                          <a:cs typeface="Times New Roman"/>
                        </a:rPr>
                        <a:t>Post-partum haemorrhage</a:t>
                      </a:r>
                      <a:endParaRPr lang="en-US" sz="16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600" b="1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HELLP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600">
                          <a:latin typeface="+mn-lt"/>
                          <a:ea typeface="Times New Roman"/>
                          <a:cs typeface="Times New Roman"/>
                        </a:rPr>
                        <a:t>Papillary necrosis</a:t>
                      </a:r>
                      <a:endParaRPr lang="en-US" sz="160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600" dirty="0">
                          <a:latin typeface="+mn-lt"/>
                          <a:ea typeface="Times New Roman"/>
                          <a:cs typeface="Times New Roman"/>
                        </a:rPr>
                        <a:t>Placental abruption</a:t>
                      </a:r>
                      <a:endParaRPr lang="en-US" sz="16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600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AFLP</a:t>
                      </a:r>
                      <a:endParaRPr lang="en-US" sz="1600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600">
                          <a:latin typeface="+mn-lt"/>
                          <a:ea typeface="Times New Roman"/>
                          <a:cs typeface="Times New Roman"/>
                        </a:rPr>
                        <a:t>Urinary retention</a:t>
                      </a:r>
                      <a:endParaRPr lang="en-US" sz="160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600" dirty="0">
                          <a:latin typeface="+mn-lt"/>
                          <a:ea typeface="Times New Roman"/>
                          <a:cs typeface="Times New Roman"/>
                        </a:rPr>
                        <a:t>Sepsis</a:t>
                      </a:r>
                      <a:endParaRPr lang="en-US" sz="16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600" dirty="0">
                          <a:latin typeface="+mn-lt"/>
                          <a:ea typeface="Times New Roman"/>
                          <a:cs typeface="Times New Roman"/>
                        </a:rPr>
                        <a:t>Acute tubular necrosis</a:t>
                      </a:r>
                      <a:endParaRPr lang="en-US" sz="16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600">
                          <a:latin typeface="+mn-lt"/>
                          <a:ea typeface="Times New Roman"/>
                          <a:cs typeface="Times New Roman"/>
                        </a:rPr>
                        <a:t>Damaged ureters</a:t>
                      </a:r>
                      <a:endParaRPr lang="en-US" sz="160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34640">
                <a:tc>
                  <a:txBody>
                    <a:bodyPr/>
                    <a:lstStyle/>
                    <a:p>
                      <a:pPr marL="0" marR="0" indent="0" algn="just" defTabSz="914239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 smtClean="0">
                          <a:latin typeface="+mn-lt"/>
                          <a:ea typeface="Times New Roman"/>
                          <a:cs typeface="Times New Roman"/>
                        </a:rPr>
                        <a:t>Heart failure</a:t>
                      </a:r>
                      <a:endParaRPr lang="en-US" sz="16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600" dirty="0">
                          <a:latin typeface="+mn-lt"/>
                          <a:ea typeface="Times New Roman"/>
                          <a:cs typeface="Times New Roman"/>
                        </a:rPr>
                        <a:t>Interstitial nephritis</a:t>
                      </a:r>
                      <a:endParaRPr lang="en-US" sz="16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n-US" sz="16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n-US" sz="16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600" b="1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TTP (ADAMTS-13 </a:t>
                      </a:r>
                      <a:r>
                        <a:rPr lang="en-GB" sz="1600" b="1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deficiency </a:t>
                      </a:r>
                      <a:r>
                        <a:rPr lang="en-GB" sz="1600" b="1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TMA)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n-GB" sz="16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n-GB" sz="16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aHUS </a:t>
                      </a:r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(Complement </a:t>
                      </a:r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alternative pathway</a:t>
                      </a:r>
                      <a:r>
                        <a:rPr lang="en-US" sz="1600" b="1" baseline="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600" b="1" baseline="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dysregulation)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n-GB" sz="16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396552" y="-243408"/>
            <a:ext cx="9144000" cy="1143000"/>
          </a:xfrm>
        </p:spPr>
        <p:txBody>
          <a:bodyPr/>
          <a:lstStyle/>
          <a:p>
            <a:pPr eaLnBrk="1" hangingPunct="1"/>
            <a:r>
              <a:rPr lang="en-GB" sz="2400" dirty="0" smtClean="0">
                <a:solidFill>
                  <a:schemeClr val="tx1"/>
                </a:solidFill>
              </a:rPr>
              <a:t>Causes of Acute Kidney Injury in Pregnancy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2589786" y="5706834"/>
            <a:ext cx="151996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y-GB" sz="2800" dirty="0">
                <a:solidFill>
                  <a:srgbClr val="C00000"/>
                </a:solidFill>
              </a:rPr>
              <a:t>NSAIDS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9" name="Right Arrow 8"/>
          <p:cNvSpPr/>
          <p:nvPr/>
        </p:nvSpPr>
        <p:spPr>
          <a:xfrm rot="16200000">
            <a:off x="3506088" y="5406421"/>
            <a:ext cx="384635" cy="125018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10" name="Picture 3" descr="C:\Users\Kate Branham\AppData\Local\Microsoft\Windows\Temporary Internet Files\Content.IE5\9DF2K3GE\kidney6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3870085"/>
            <a:ext cx="1874809" cy="1190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ight Arrow 10"/>
          <p:cNvSpPr/>
          <p:nvPr/>
        </p:nvSpPr>
        <p:spPr>
          <a:xfrm rot="16200000">
            <a:off x="2644593" y="5431017"/>
            <a:ext cx="384635" cy="125018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6420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Timing of Acute Kidney Injury in Pregnancy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76829" y="1052736"/>
            <a:ext cx="9520829" cy="4793704"/>
          </a:xfrm>
          <a:prstGeom prst="rect">
            <a:avLst/>
          </a:prstGeom>
        </p:spPr>
      </p:pic>
      <p:sp>
        <p:nvSpPr>
          <p:cNvPr id="2" name="Flowchart: Process 1"/>
          <p:cNvSpPr/>
          <p:nvPr/>
        </p:nvSpPr>
        <p:spPr>
          <a:xfrm>
            <a:off x="4968044" y="4941168"/>
            <a:ext cx="2628292" cy="432048"/>
          </a:xfrm>
          <a:prstGeom prst="flowChartProcess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6503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396552" y="-243408"/>
            <a:ext cx="9144000" cy="1143000"/>
          </a:xfrm>
        </p:spPr>
        <p:txBody>
          <a:bodyPr/>
          <a:lstStyle/>
          <a:p>
            <a:pPr eaLnBrk="1" hangingPunct="1"/>
            <a:r>
              <a:rPr lang="en-GB" sz="2400" dirty="0" smtClean="0">
                <a:solidFill>
                  <a:srgbClr val="C00000"/>
                </a:solidFill>
              </a:rPr>
              <a:t>Acute Kidney Injury and Pregnancy - Incidence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288" y="1988840"/>
            <a:ext cx="1442302" cy="962349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67654" y="1231592"/>
            <a:ext cx="8238936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Population based cohort study (1997-2011 Ontario, Canada)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AKI requiring HD during pregnancy up to 12 weeks postpartum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188/1,918,789 pregnancies </a:t>
            </a:r>
            <a:r>
              <a:rPr lang="en-GB" b="1" dirty="0" smtClean="0">
                <a:solidFill>
                  <a:srgbClr val="C00000"/>
                </a:solidFill>
              </a:rPr>
              <a:t>- 1 per 10,000 (95% CI 0.8-1.1)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8/180 (4.3%) mortality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7/180 (3.9%) remained on HD at 4 months postpartum</a:t>
            </a:r>
          </a:p>
          <a:p>
            <a:pPr algn="r"/>
            <a:endParaRPr lang="en-GB" sz="1200" i="1" dirty="0" smtClean="0"/>
          </a:p>
          <a:p>
            <a:pPr algn="r"/>
            <a:r>
              <a:rPr lang="en-GB" sz="1200" i="1" dirty="0" smtClean="0"/>
              <a:t>Hildebrand et al JASN 2015</a:t>
            </a:r>
          </a:p>
          <a:p>
            <a:endParaRPr lang="en-GB" dirty="0"/>
          </a:p>
        </p:txBody>
      </p:sp>
      <p:pic>
        <p:nvPicPr>
          <p:cNvPr id="293890" name="Picture 2" descr="C:\Users\kate bramham\AppData\Local\Microsoft\Windows\Temporary Internet Files\Content.IE5\XHZQXZXZ\2637904439_28633f12d7_m[1]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3717032"/>
            <a:ext cx="3072341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1989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2837745107449">
  <a:themeElements>
    <a:clrScheme name="KHP PPT Template 1">
      <a:dk1>
        <a:srgbClr val="414141"/>
      </a:dk1>
      <a:lt1>
        <a:srgbClr val="FFFFFF"/>
      </a:lt1>
      <a:dk2>
        <a:srgbClr val="808285"/>
      </a:dk2>
      <a:lt2>
        <a:srgbClr val="E7E8E9"/>
      </a:lt2>
      <a:accent1>
        <a:srgbClr val="D81E05"/>
      </a:accent1>
      <a:accent2>
        <a:srgbClr val="E46250"/>
      </a:accent2>
      <a:accent3>
        <a:srgbClr val="FFFFFF"/>
      </a:accent3>
      <a:accent4>
        <a:srgbClr val="363636"/>
      </a:accent4>
      <a:accent5>
        <a:srgbClr val="E9ABAA"/>
      </a:accent5>
      <a:accent6>
        <a:srgbClr val="CF5848"/>
      </a:accent6>
      <a:hlink>
        <a:srgbClr val="EB8E82"/>
      </a:hlink>
      <a:folHlink>
        <a:srgbClr val="F7D2CD"/>
      </a:folHlink>
    </a:clrScheme>
    <a:fontScheme name="KHP FontSchem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KHP PPT Template 1">
        <a:dk1>
          <a:srgbClr val="414141"/>
        </a:dk1>
        <a:lt1>
          <a:srgbClr val="FFFFFF"/>
        </a:lt1>
        <a:dk2>
          <a:srgbClr val="808285"/>
        </a:dk2>
        <a:lt2>
          <a:srgbClr val="E7E8E9"/>
        </a:lt2>
        <a:accent1>
          <a:srgbClr val="D81E05"/>
        </a:accent1>
        <a:accent2>
          <a:srgbClr val="E46250"/>
        </a:accent2>
        <a:accent3>
          <a:srgbClr val="FFFFFF"/>
        </a:accent3>
        <a:accent4>
          <a:srgbClr val="363636"/>
        </a:accent4>
        <a:accent5>
          <a:srgbClr val="E9ABAA"/>
        </a:accent5>
        <a:accent6>
          <a:srgbClr val="CF5848"/>
        </a:accent6>
        <a:hlink>
          <a:srgbClr val="EB8E82"/>
        </a:hlink>
        <a:folHlink>
          <a:srgbClr val="F7D2C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KHP_Blue">
  <a:themeElements>
    <a:clrScheme name="KHP_Blue 1">
      <a:dk1>
        <a:srgbClr val="414141"/>
      </a:dk1>
      <a:lt1>
        <a:srgbClr val="FFFFFF"/>
      </a:lt1>
      <a:dk2>
        <a:srgbClr val="808285"/>
      </a:dk2>
      <a:lt2>
        <a:srgbClr val="E7E8E9"/>
      </a:lt2>
      <a:accent1>
        <a:srgbClr val="61A3DC"/>
      </a:accent1>
      <a:accent2>
        <a:srgbClr val="23B6E9"/>
      </a:accent2>
      <a:accent3>
        <a:srgbClr val="FFFFFF"/>
      </a:accent3>
      <a:accent4>
        <a:srgbClr val="363636"/>
      </a:accent4>
      <a:accent5>
        <a:srgbClr val="B7CEEB"/>
      </a:accent5>
      <a:accent6>
        <a:srgbClr val="1FA5D3"/>
      </a:accent6>
      <a:hlink>
        <a:srgbClr val="91DAF4"/>
      </a:hlink>
      <a:folHlink>
        <a:srgbClr val="D3F0FB"/>
      </a:folHlink>
    </a:clrScheme>
    <a:fontScheme name="KHP FontSchem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KHP_Blue 1">
        <a:dk1>
          <a:srgbClr val="414141"/>
        </a:dk1>
        <a:lt1>
          <a:srgbClr val="FFFFFF"/>
        </a:lt1>
        <a:dk2>
          <a:srgbClr val="808285"/>
        </a:dk2>
        <a:lt2>
          <a:srgbClr val="E7E8E9"/>
        </a:lt2>
        <a:accent1>
          <a:srgbClr val="61A3DC"/>
        </a:accent1>
        <a:accent2>
          <a:srgbClr val="23B6E9"/>
        </a:accent2>
        <a:accent3>
          <a:srgbClr val="FFFFFF"/>
        </a:accent3>
        <a:accent4>
          <a:srgbClr val="363636"/>
        </a:accent4>
        <a:accent5>
          <a:srgbClr val="B7CEEB"/>
        </a:accent5>
        <a:accent6>
          <a:srgbClr val="1FA5D3"/>
        </a:accent6>
        <a:hlink>
          <a:srgbClr val="91DAF4"/>
        </a:hlink>
        <a:folHlink>
          <a:srgbClr val="D3F0F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KHP Green">
  <a:themeElements>
    <a:clrScheme name="KHP Green 1">
      <a:dk1>
        <a:srgbClr val="414141"/>
      </a:dk1>
      <a:lt1>
        <a:srgbClr val="FFFFFF"/>
      </a:lt1>
      <a:dk2>
        <a:srgbClr val="808285"/>
      </a:dk2>
      <a:lt2>
        <a:srgbClr val="E7E8E9"/>
      </a:lt2>
      <a:accent1>
        <a:srgbClr val="A3BF2A"/>
      </a:accent1>
      <a:accent2>
        <a:srgbClr val="BFD26A"/>
      </a:accent2>
      <a:accent3>
        <a:srgbClr val="FFFFFF"/>
      </a:accent3>
      <a:accent4>
        <a:srgbClr val="363636"/>
      </a:accent4>
      <a:accent5>
        <a:srgbClr val="CEDCAC"/>
      </a:accent5>
      <a:accent6>
        <a:srgbClr val="ADBE5F"/>
      </a:accent6>
      <a:hlink>
        <a:srgbClr val="D1DF94"/>
      </a:hlink>
      <a:folHlink>
        <a:srgbClr val="EDF2D4"/>
      </a:folHlink>
    </a:clrScheme>
    <a:fontScheme name="KHP FontSchem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KHP Green 1">
        <a:dk1>
          <a:srgbClr val="414141"/>
        </a:dk1>
        <a:lt1>
          <a:srgbClr val="FFFFFF"/>
        </a:lt1>
        <a:dk2>
          <a:srgbClr val="808285"/>
        </a:dk2>
        <a:lt2>
          <a:srgbClr val="E7E8E9"/>
        </a:lt2>
        <a:accent1>
          <a:srgbClr val="A3BF2A"/>
        </a:accent1>
        <a:accent2>
          <a:srgbClr val="BFD26A"/>
        </a:accent2>
        <a:accent3>
          <a:srgbClr val="FFFFFF"/>
        </a:accent3>
        <a:accent4>
          <a:srgbClr val="363636"/>
        </a:accent4>
        <a:accent5>
          <a:srgbClr val="CEDCAC"/>
        </a:accent5>
        <a:accent6>
          <a:srgbClr val="ADBE5F"/>
        </a:accent6>
        <a:hlink>
          <a:srgbClr val="D1DF94"/>
        </a:hlink>
        <a:folHlink>
          <a:srgbClr val="EDF2D4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KHP Purple">
  <a:themeElements>
    <a:clrScheme name="KHP Purple 1">
      <a:dk1>
        <a:srgbClr val="414141"/>
      </a:dk1>
      <a:lt1>
        <a:srgbClr val="FFFFFF"/>
      </a:lt1>
      <a:dk2>
        <a:srgbClr val="808285"/>
      </a:dk2>
      <a:lt2>
        <a:srgbClr val="E7E8E9"/>
      </a:lt2>
      <a:accent1>
        <a:srgbClr val="A00054"/>
      </a:accent1>
      <a:accent2>
        <a:srgbClr val="BD4D88"/>
      </a:accent2>
      <a:accent3>
        <a:srgbClr val="FFFFFF"/>
      </a:accent3>
      <a:accent4>
        <a:srgbClr val="363636"/>
      </a:accent4>
      <a:accent5>
        <a:srgbClr val="CDAAB3"/>
      </a:accent5>
      <a:accent6>
        <a:srgbClr val="AB457B"/>
      </a:accent6>
      <a:hlink>
        <a:srgbClr val="CF7FA9"/>
      </a:hlink>
      <a:folHlink>
        <a:srgbClr val="ECCCDD"/>
      </a:folHlink>
    </a:clrScheme>
    <a:fontScheme name="KHP FontSchem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KHP Purple 1">
        <a:dk1>
          <a:srgbClr val="414141"/>
        </a:dk1>
        <a:lt1>
          <a:srgbClr val="FFFFFF"/>
        </a:lt1>
        <a:dk2>
          <a:srgbClr val="808285"/>
        </a:dk2>
        <a:lt2>
          <a:srgbClr val="E7E8E9"/>
        </a:lt2>
        <a:accent1>
          <a:srgbClr val="A00054"/>
        </a:accent1>
        <a:accent2>
          <a:srgbClr val="BD4D88"/>
        </a:accent2>
        <a:accent3>
          <a:srgbClr val="FFFFFF"/>
        </a:accent3>
        <a:accent4>
          <a:srgbClr val="363636"/>
        </a:accent4>
        <a:accent5>
          <a:srgbClr val="CDAAB3"/>
        </a:accent5>
        <a:accent6>
          <a:srgbClr val="AB457B"/>
        </a:accent6>
        <a:hlink>
          <a:srgbClr val="CF7FA9"/>
        </a:hlink>
        <a:folHlink>
          <a:srgbClr val="ECCCD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KHP Orange">
  <a:themeElements>
    <a:clrScheme name="KHP Orange 1">
      <a:dk1>
        <a:srgbClr val="414141"/>
      </a:dk1>
      <a:lt1>
        <a:srgbClr val="FFFFFF"/>
      </a:lt1>
      <a:dk2>
        <a:srgbClr val="808285"/>
      </a:dk2>
      <a:lt2>
        <a:srgbClr val="E7E8E9"/>
      </a:lt2>
      <a:accent1>
        <a:srgbClr val="E28C05"/>
      </a:accent1>
      <a:accent2>
        <a:srgbClr val="EBAF50"/>
      </a:accent2>
      <a:accent3>
        <a:srgbClr val="FFFFFF"/>
      </a:accent3>
      <a:accent4>
        <a:srgbClr val="363636"/>
      </a:accent4>
      <a:accent5>
        <a:srgbClr val="EEC5AA"/>
      </a:accent5>
      <a:accent6>
        <a:srgbClr val="D59E48"/>
      </a:accent6>
      <a:hlink>
        <a:srgbClr val="F0C582"/>
      </a:hlink>
      <a:folHlink>
        <a:srgbClr val="F9E8CD"/>
      </a:folHlink>
    </a:clrScheme>
    <a:fontScheme name="KHP FontSchem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KHP Orange 1">
        <a:dk1>
          <a:srgbClr val="414141"/>
        </a:dk1>
        <a:lt1>
          <a:srgbClr val="FFFFFF"/>
        </a:lt1>
        <a:dk2>
          <a:srgbClr val="808285"/>
        </a:dk2>
        <a:lt2>
          <a:srgbClr val="E7E8E9"/>
        </a:lt2>
        <a:accent1>
          <a:srgbClr val="E28C05"/>
        </a:accent1>
        <a:accent2>
          <a:srgbClr val="EBAF50"/>
        </a:accent2>
        <a:accent3>
          <a:srgbClr val="FFFFFF"/>
        </a:accent3>
        <a:accent4>
          <a:srgbClr val="363636"/>
        </a:accent4>
        <a:accent5>
          <a:srgbClr val="EEC5AA"/>
        </a:accent5>
        <a:accent6>
          <a:srgbClr val="D59E48"/>
        </a:accent6>
        <a:hlink>
          <a:srgbClr val="F0C582"/>
        </a:hlink>
        <a:folHlink>
          <a:srgbClr val="F9E8C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26475</TotalTime>
  <Words>1742</Words>
  <Application>Microsoft Office PowerPoint</Application>
  <PresentationFormat>On-screen Show (4:3)</PresentationFormat>
  <Paragraphs>444</Paragraphs>
  <Slides>42</Slides>
  <Notes>13</Notes>
  <HiddenSlides>0</HiddenSlides>
  <MMClips>0</MMClips>
  <ScaleCrop>false</ScaleCrop>
  <HeadingPairs>
    <vt:vector size="4" baseType="variant">
      <vt:variant>
        <vt:lpstr>Theme</vt:lpstr>
      </vt:variant>
      <vt:variant>
        <vt:i4>5</vt:i4>
      </vt:variant>
      <vt:variant>
        <vt:lpstr>Slide Titles</vt:lpstr>
      </vt:variant>
      <vt:variant>
        <vt:i4>42</vt:i4>
      </vt:variant>
    </vt:vector>
  </HeadingPairs>
  <TitlesOfParts>
    <vt:vector size="47" baseType="lpstr">
      <vt:lpstr>12837745107449</vt:lpstr>
      <vt:lpstr>KHP_Blue</vt:lpstr>
      <vt:lpstr>KHP Green</vt:lpstr>
      <vt:lpstr>KHP Purple</vt:lpstr>
      <vt:lpstr>KHP Orange</vt:lpstr>
      <vt:lpstr>Atypical Haemolytic Uremic Syndrome in Pregnancy</vt:lpstr>
      <vt:lpstr>Objectives</vt:lpstr>
      <vt:lpstr>Renal Adaptations in Pregnancy</vt:lpstr>
      <vt:lpstr>Measurement of GFR in Pregnancy</vt:lpstr>
      <vt:lpstr>What is normal renal function in pregnancy?</vt:lpstr>
      <vt:lpstr>Obstetric AKI Care Bundle</vt:lpstr>
      <vt:lpstr>Causes of Acute Kidney Injury in Pregnancy</vt:lpstr>
      <vt:lpstr>Timing of Acute Kidney Injury in Pregnancy</vt:lpstr>
      <vt:lpstr>Acute Kidney Injury and Pregnancy - Incidence</vt:lpstr>
      <vt:lpstr>Acute Kidney Injury and Pregnancy – Risk factors</vt:lpstr>
      <vt:lpstr>Acute Kidney Injury and Pregnancy - complications</vt:lpstr>
      <vt:lpstr>Causes of Acute Kidney Injury in Pregnancy</vt:lpstr>
      <vt:lpstr>What is atypical Haemolytic Uremic Syndrome?</vt:lpstr>
      <vt:lpstr>Differential Diagnosis of aHUS in Pregnancy</vt:lpstr>
      <vt:lpstr>PowerPoint Presentation</vt:lpstr>
      <vt:lpstr>Thrombotic Thrombocytopenic Purpura</vt:lpstr>
      <vt:lpstr>TTP and aHUS</vt:lpstr>
      <vt:lpstr>Who are you going to call?</vt:lpstr>
      <vt:lpstr>Essential Investigations</vt:lpstr>
      <vt:lpstr>Alternative complement pathway</vt:lpstr>
      <vt:lpstr>Alternative Complement Pathway</vt:lpstr>
      <vt:lpstr>Complement pathway – Membrane Attack Complex</vt:lpstr>
      <vt:lpstr>Requirements for aHUS</vt:lpstr>
      <vt:lpstr>Why is pregnancy a trigger for aHUS?</vt:lpstr>
      <vt:lpstr>Multiple hits</vt:lpstr>
      <vt:lpstr>Angiogenic factor changes in pregnancy</vt:lpstr>
      <vt:lpstr>Vascular Endothelial Growth Factor inhibition as a trigger of TMA</vt:lpstr>
      <vt:lpstr>Plasma Exchange</vt:lpstr>
      <vt:lpstr>Eculizumab</vt:lpstr>
      <vt:lpstr>Complement pathway – Eculizumab</vt:lpstr>
      <vt:lpstr>Eculizumab</vt:lpstr>
      <vt:lpstr>Adverse Effects of Eculizumab</vt:lpstr>
      <vt:lpstr>Eculizumab - funding</vt:lpstr>
      <vt:lpstr>Eculizumab in Pregnancy</vt:lpstr>
      <vt:lpstr>Eculizumab in PNH</vt:lpstr>
      <vt:lpstr>Eculizumab in Pregnancy</vt:lpstr>
      <vt:lpstr>Eculizumab in Pregnancy</vt:lpstr>
      <vt:lpstr>Long term infant outcomes</vt:lpstr>
      <vt:lpstr>Eculizumab in breast feeding</vt:lpstr>
      <vt:lpstr>Planning a pregnancy?</vt:lpstr>
      <vt:lpstr>Conclusions</vt:lpstr>
      <vt:lpstr>Thank you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Kidney Disease and Pregnancy</dc:title>
  <dc:creator>Kate Branham</dc:creator>
  <cp:lastModifiedBy>Bramham, Kate</cp:lastModifiedBy>
  <cp:revision>225</cp:revision>
  <dcterms:modified xsi:type="dcterms:W3CDTF">2017-10-12T08:33:50Z</dcterms:modified>
</cp:coreProperties>
</file>